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12192000" cy="9144000"/>
  <p:notesSz cx="12192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52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0095" y="681608"/>
            <a:ext cx="4051808" cy="636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5120640"/>
            <a:ext cx="85344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2103120"/>
            <a:ext cx="530352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2103120"/>
            <a:ext cx="530352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0095" y="681608"/>
            <a:ext cx="4051808" cy="636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AFE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7132" y="1982165"/>
            <a:ext cx="7777734" cy="5541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8503920"/>
            <a:ext cx="39014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8503920"/>
            <a:ext cx="28041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8503920"/>
            <a:ext cx="28041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lwordnet.pwr.wroc.pl/wordnet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jp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jpg"/><Relationship Id="rId9" Type="http://schemas.openxmlformats.org/officeDocument/2006/relationships/image" Target="../media/image78.jpg"/><Relationship Id="rId1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9" Type="http://schemas.openxmlformats.org/officeDocument/2006/relationships/image" Target="../media/image123.png"/><Relationship Id="rId21" Type="http://schemas.openxmlformats.org/officeDocument/2006/relationships/image" Target="../media/image105.png"/><Relationship Id="rId34" Type="http://schemas.openxmlformats.org/officeDocument/2006/relationships/image" Target="../media/image118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image" Target="../media/image122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31" Type="http://schemas.openxmlformats.org/officeDocument/2006/relationships/image" Target="../media/image115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Relationship Id="rId8" Type="http://schemas.openxmlformats.org/officeDocument/2006/relationships/image" Target="../media/image92.png"/><Relationship Id="rId3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9939" y="0"/>
            <a:ext cx="9483520" cy="9077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99761" y="4989576"/>
            <a:ext cx="3234690" cy="436245"/>
          </a:xfrm>
          <a:prstGeom prst="rect">
            <a:avLst/>
          </a:prstGeom>
          <a:solidFill>
            <a:srgbClr val="2AB5D5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3260"/>
              </a:lnSpc>
            </a:pPr>
            <a:r>
              <a:rPr sz="2800" b="1" spc="-5" dirty="0">
                <a:solidFill>
                  <a:srgbClr val="00AFEF"/>
                </a:solidFill>
                <a:latin typeface="Carlito"/>
                <a:cs typeface="Carlito"/>
              </a:rPr>
              <a:t>_</a:t>
            </a:r>
            <a:r>
              <a:rPr lang="pl-PL" sz="2800" b="1" spc="-5" dirty="0">
                <a:solidFill>
                  <a:srgbClr val="FFFFFF"/>
                </a:solidFill>
                <a:latin typeface="Carlito"/>
                <a:cs typeface="Carlito"/>
              </a:rPr>
              <a:t>Kamil Bortko</a:t>
            </a:r>
            <a:r>
              <a:rPr sz="2800" b="1" spc="-5" dirty="0">
                <a:solidFill>
                  <a:srgbClr val="00AFEF"/>
                </a:solidFill>
                <a:latin typeface="Carlito"/>
                <a:cs typeface="Carlito"/>
              </a:rPr>
              <a:t>_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45258" y="2776727"/>
            <a:ext cx="8562340" cy="561340"/>
          </a:xfrm>
          <a:prstGeom prst="rect">
            <a:avLst/>
          </a:prstGeom>
          <a:solidFill>
            <a:srgbClr val="2AB5D5"/>
          </a:solidFill>
        </p:spPr>
        <p:txBody>
          <a:bodyPr vert="horz" wrap="square" lIns="0" tIns="0" rIns="0" bIns="0" rtlCol="0">
            <a:spAutoFit/>
          </a:bodyPr>
          <a:lstStyle/>
          <a:p>
            <a:pPr marL="323215">
              <a:lnSpc>
                <a:spcPts val="4185"/>
              </a:lnSpc>
            </a:pPr>
            <a:r>
              <a:rPr sz="3600" b="1" spc="-15" dirty="0">
                <a:solidFill>
                  <a:srgbClr val="FFFFFF"/>
                </a:solidFill>
                <a:latin typeface="Carlito"/>
                <a:cs typeface="Carlito"/>
              </a:rPr>
              <a:t>Projektowanie zorientowane </a:t>
            </a:r>
            <a:r>
              <a:rPr sz="3600" b="1" dirty="0">
                <a:solidFill>
                  <a:srgbClr val="FFFFFF"/>
                </a:solidFill>
                <a:latin typeface="Carlito"/>
                <a:cs typeface="Carlito"/>
              </a:rPr>
              <a:t>na</a:t>
            </a:r>
            <a:r>
              <a:rPr sz="3600" b="1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arlito"/>
                <a:cs typeface="Carlito"/>
              </a:rPr>
              <a:t>człowieka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3995" y="3758184"/>
            <a:ext cx="4572000" cy="311150"/>
          </a:xfrm>
          <a:prstGeom prst="rect">
            <a:avLst/>
          </a:prstGeom>
          <a:solidFill>
            <a:srgbClr val="2AB5D5"/>
          </a:solidFill>
        </p:spPr>
        <p:txBody>
          <a:bodyPr vert="horz" wrap="square" lIns="0" tIns="0" rIns="0" bIns="0" rtlCol="0">
            <a:spAutoFit/>
          </a:bodyPr>
          <a:lstStyle/>
          <a:p>
            <a:pPr marL="116205">
              <a:lnSpc>
                <a:spcPts val="2330"/>
              </a:lnSpc>
            </a:pPr>
            <a:r>
              <a:rPr sz="2000" b="1" spc="-25" dirty="0">
                <a:solidFill>
                  <a:srgbClr val="FFFFFF"/>
                </a:solidFill>
                <a:latin typeface="Carlito"/>
                <a:cs typeface="Carlito"/>
              </a:rPr>
              <a:t>Systemy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afektywne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i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analiza</a:t>
            </a:r>
            <a:r>
              <a:rPr sz="2000" b="1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sentymentu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9135" y="1816988"/>
            <a:ext cx="23018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A6A6A6"/>
                </a:solidFill>
                <a:latin typeface="Arial"/>
                <a:cs typeface="Arial"/>
              </a:rPr>
              <a:t>Struktura</a:t>
            </a:r>
            <a:r>
              <a:rPr sz="2000" spc="-6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A6A6A6"/>
                </a:solidFill>
                <a:latin typeface="Arial"/>
                <a:cs typeface="Arial"/>
              </a:rPr>
              <a:t>linkowania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7012" y="2983992"/>
            <a:ext cx="6352983" cy="312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1497" y="6545707"/>
            <a:ext cx="800925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Najczęściej treści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zawierały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linkowanie do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dwóch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serwisów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– </a:t>
            </a:r>
            <a:r>
              <a:rPr sz="1600" spc="-20" dirty="0">
                <a:solidFill>
                  <a:srgbClr val="7E7E7E"/>
                </a:solidFill>
                <a:latin typeface="Arial"/>
                <a:cs typeface="Arial"/>
              </a:rPr>
              <a:t>YouTube.com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oraz kwejk.pl 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(który faktycznie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zawierał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zamieszczony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widget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z</a:t>
            </a:r>
            <a:r>
              <a:rPr sz="16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7E7E7E"/>
                </a:solidFill>
                <a:latin typeface="Arial"/>
                <a:cs typeface="Arial"/>
              </a:rPr>
              <a:t>YouTube)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9135" y="1649933"/>
            <a:ext cx="6298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A6A6A6"/>
                </a:solidFill>
                <a:latin typeface="Arial"/>
                <a:cs typeface="Arial"/>
              </a:rPr>
              <a:t>Najbardziej </a:t>
            </a:r>
            <a:r>
              <a:rPr sz="2400" spc="-10" dirty="0">
                <a:solidFill>
                  <a:srgbClr val="A6A6A6"/>
                </a:solidFill>
                <a:latin typeface="Arial"/>
                <a:cs typeface="Arial"/>
              </a:rPr>
              <a:t>zasięgowi </a:t>
            </a:r>
            <a:r>
              <a:rPr sz="2400" spc="-5" dirty="0">
                <a:solidFill>
                  <a:srgbClr val="A6A6A6"/>
                </a:solidFill>
                <a:latin typeface="Arial"/>
                <a:cs typeface="Arial"/>
              </a:rPr>
              <a:t>autorzy dla </a:t>
            </a:r>
            <a:r>
              <a:rPr sz="2400" dirty="0">
                <a:solidFill>
                  <a:srgbClr val="A6A6A6"/>
                </a:solidFill>
                <a:latin typeface="Arial"/>
                <a:cs typeface="Arial"/>
              </a:rPr>
              <a:t>marki</a:t>
            </a:r>
            <a:r>
              <a:rPr sz="2400" spc="5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A6A6A6"/>
                </a:solidFill>
                <a:latin typeface="Arial"/>
                <a:cs typeface="Arial"/>
              </a:rPr>
              <a:t>Tesco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4562" y="2593879"/>
            <a:ext cx="8463897" cy="4458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9135" y="1813636"/>
            <a:ext cx="27552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A6A6A6"/>
                </a:solidFill>
                <a:latin typeface="Arial"/>
                <a:cs typeface="Arial"/>
              </a:rPr>
              <a:t>Struktura</a:t>
            </a:r>
            <a:r>
              <a:rPr sz="3200" spc="-5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A6A6A6"/>
                </a:solidFill>
                <a:latin typeface="Arial"/>
                <a:cs typeface="Arial"/>
              </a:rPr>
              <a:t>treści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4108" y="3160776"/>
            <a:ext cx="6005792" cy="2822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1497" y="6545402"/>
            <a:ext cx="7741284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W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połowie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treści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były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tylko linkiem do materiału,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w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połowie zawierały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dodatkowe</a:t>
            </a:r>
            <a:r>
              <a:rPr sz="1600" spc="-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treści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wygenerowane przez</a:t>
            </a:r>
            <a:r>
              <a:rPr sz="1600" spc="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internautów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9135" y="1813636"/>
            <a:ext cx="30473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solidFill>
                  <a:srgbClr val="A6A6A6"/>
                </a:solidFill>
                <a:latin typeface="Arial"/>
                <a:cs typeface="Arial"/>
              </a:rPr>
              <a:t>Sentyment</a:t>
            </a:r>
            <a:r>
              <a:rPr sz="3200" spc="-2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A6A6A6"/>
                </a:solidFill>
                <a:latin typeface="Arial"/>
                <a:cs typeface="Arial"/>
              </a:rPr>
              <a:t>treści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0861" y="2953511"/>
            <a:ext cx="3398815" cy="3108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1497" y="6545707"/>
            <a:ext cx="7985759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Sentyment treści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został oceniony dla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tych treści, które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zawierały </a:t>
            </a:r>
            <a:r>
              <a:rPr sz="1600" spc="-30" dirty="0">
                <a:solidFill>
                  <a:srgbClr val="7E7E7E"/>
                </a:solidFill>
                <a:latin typeface="Arial"/>
                <a:cs typeface="Arial"/>
              </a:rPr>
              <a:t>wpisy. </a:t>
            </a:r>
            <a:r>
              <a:rPr sz="1600" spc="10" dirty="0">
                <a:solidFill>
                  <a:srgbClr val="7E7E7E"/>
                </a:solidFill>
                <a:latin typeface="Arial"/>
                <a:cs typeface="Arial"/>
              </a:rPr>
              <a:t>Wśród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tych treści  tylko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jeden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wpis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był jednoznacznie </a:t>
            </a:r>
            <a:r>
              <a:rPr sz="1600" spc="-20" dirty="0">
                <a:solidFill>
                  <a:srgbClr val="7E7E7E"/>
                </a:solidFill>
                <a:latin typeface="Arial"/>
                <a:cs typeface="Arial"/>
              </a:rPr>
              <a:t>negatywny.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W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tym kontekście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należy uznać, że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film 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został oceniony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przez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internautów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bardzo pozytywnie!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9135" y="1810588"/>
            <a:ext cx="4483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6A6A6"/>
                </a:solidFill>
                <a:latin typeface="Arial"/>
                <a:cs typeface="Arial"/>
              </a:rPr>
              <a:t>Określenia</a:t>
            </a:r>
            <a:r>
              <a:rPr sz="3600" spc="-6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3600" spc="-15" dirty="0">
                <a:solidFill>
                  <a:srgbClr val="A6A6A6"/>
                </a:solidFill>
                <a:latin typeface="Arial"/>
                <a:cs typeface="Arial"/>
              </a:rPr>
              <a:t>pozytywne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18688" y="3252215"/>
            <a:ext cx="6163055" cy="3639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9135" y="1810587"/>
            <a:ext cx="53695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solidFill>
                  <a:srgbClr val="A6A6A6"/>
                </a:solidFill>
                <a:latin typeface="Arial"/>
                <a:cs typeface="Arial"/>
              </a:rPr>
              <a:t>Dodatkowe </a:t>
            </a:r>
            <a:r>
              <a:rPr sz="2800" dirty="0">
                <a:solidFill>
                  <a:srgbClr val="A6A6A6"/>
                </a:solidFill>
                <a:latin typeface="Arial"/>
                <a:cs typeface="Arial"/>
              </a:rPr>
              <a:t>poziomy</a:t>
            </a:r>
            <a:r>
              <a:rPr sz="2800" spc="-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A6A6A6"/>
                </a:solidFill>
                <a:latin typeface="Arial"/>
                <a:cs typeface="Arial"/>
              </a:rPr>
              <a:t>efektywności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1497" y="6386525"/>
            <a:ext cx="791464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Niektóre wpisy dotyczyły kwestii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związanych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z emisją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reklamy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w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telewizji, jak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i</a:t>
            </a:r>
            <a:r>
              <a:rPr sz="1600" spc="-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zawierały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deklarację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chęci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zakupów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w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sklepach</a:t>
            </a:r>
            <a:r>
              <a:rPr sz="1600" spc="-1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7E7E7E"/>
                </a:solidFill>
                <a:latin typeface="Arial"/>
                <a:cs typeface="Arial"/>
              </a:rPr>
              <a:t>Tesco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2511" y="3359079"/>
            <a:ext cx="6992111" cy="2337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8841" y="2105032"/>
            <a:ext cx="4363941" cy="224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56948" y="2104389"/>
            <a:ext cx="3586696" cy="2717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7863" y="5095846"/>
            <a:ext cx="4361713" cy="2484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3524" y="5126159"/>
            <a:ext cx="3680051" cy="2345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0037" y="1485113"/>
            <a:ext cx="1598306" cy="644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82687" y="2884411"/>
            <a:ext cx="5256329" cy="805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2200" y="4314737"/>
            <a:ext cx="6261825" cy="3258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511" y="2848988"/>
            <a:ext cx="8615320" cy="1960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12022" y="5425440"/>
            <a:ext cx="3768725" cy="2440940"/>
            <a:chOff x="1812022" y="5425440"/>
            <a:chExt cx="3768725" cy="2440940"/>
          </a:xfrm>
        </p:grpSpPr>
        <p:sp>
          <p:nvSpPr>
            <p:cNvPr id="4" name="object 4"/>
            <p:cNvSpPr/>
            <p:nvPr/>
          </p:nvSpPr>
          <p:spPr>
            <a:xfrm>
              <a:off x="1812022" y="7327376"/>
              <a:ext cx="3768117" cy="5385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6608" y="5425440"/>
              <a:ext cx="3761231" cy="1905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885273" y="1664257"/>
            <a:ext cx="1641897" cy="664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4312920"/>
            <a:ext cx="6272784" cy="266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1497" y="6919341"/>
            <a:ext cx="790448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20"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Kaszki - liczba </a:t>
            </a:r>
            <a:r>
              <a:rPr sz="1200" b="1" spc="-5" dirty="0">
                <a:latin typeface="Arial"/>
                <a:cs typeface="Arial"/>
              </a:rPr>
              <a:t>treści </a:t>
            </a:r>
            <a:r>
              <a:rPr sz="1200" b="1" dirty="0">
                <a:latin typeface="Arial"/>
                <a:cs typeface="Arial"/>
              </a:rPr>
              <a:t>– ogółem i w podziale </a:t>
            </a:r>
            <a:r>
              <a:rPr sz="1200" b="1" spc="-10" dirty="0">
                <a:latin typeface="Arial"/>
                <a:cs typeface="Arial"/>
              </a:rPr>
              <a:t>na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dni</a:t>
            </a:r>
            <a:endParaRPr sz="1200">
              <a:latin typeface="Arial"/>
              <a:cs typeface="Arial"/>
            </a:endParaRPr>
          </a:p>
          <a:p>
            <a:pPr marL="12700" marR="109855">
              <a:lnSpc>
                <a:spcPct val="100000"/>
              </a:lnSpc>
              <a:spcBef>
                <a:spcPts val="955"/>
              </a:spcBef>
            </a:pPr>
            <a:r>
              <a:rPr sz="1200" spc="-10" dirty="0">
                <a:latin typeface="Carlito"/>
                <a:cs typeface="Carlito"/>
              </a:rPr>
              <a:t>Informacja </a:t>
            </a:r>
            <a:r>
              <a:rPr sz="1200" dirty="0">
                <a:latin typeface="Carlito"/>
                <a:cs typeface="Carlito"/>
              </a:rPr>
              <a:t>o </a:t>
            </a:r>
            <a:r>
              <a:rPr sz="1200" spc="-10" dirty="0">
                <a:latin typeface="Carlito"/>
                <a:cs typeface="Carlito"/>
              </a:rPr>
              <a:t>problemach </a:t>
            </a:r>
            <a:r>
              <a:rPr sz="1200" dirty="0">
                <a:latin typeface="Carlito"/>
                <a:cs typeface="Carlito"/>
              </a:rPr>
              <a:t>z </a:t>
            </a:r>
            <a:r>
              <a:rPr sz="1200" spc="-5" dirty="0">
                <a:latin typeface="Carlito"/>
                <a:cs typeface="Carlito"/>
              </a:rPr>
              <a:t>kaszkami po </a:t>
            </a:r>
            <a:r>
              <a:rPr sz="1200" spc="-15" dirty="0">
                <a:latin typeface="Carlito"/>
                <a:cs typeface="Carlito"/>
              </a:rPr>
              <a:t>raz </a:t>
            </a:r>
            <a:r>
              <a:rPr sz="1200" spc="-5" dirty="0">
                <a:latin typeface="Carlito"/>
                <a:cs typeface="Carlito"/>
              </a:rPr>
              <a:t>pierwszy </a:t>
            </a:r>
            <a:r>
              <a:rPr sz="1200" spc="-10" dirty="0">
                <a:latin typeface="Carlito"/>
                <a:cs typeface="Carlito"/>
              </a:rPr>
              <a:t>pojawiła </a:t>
            </a:r>
            <a:r>
              <a:rPr sz="1200" spc="-5" dirty="0">
                <a:latin typeface="Carlito"/>
                <a:cs typeface="Carlito"/>
              </a:rPr>
              <a:t>się </a:t>
            </a:r>
            <a:r>
              <a:rPr sz="1200" dirty="0">
                <a:latin typeface="Carlito"/>
                <a:cs typeface="Carlito"/>
              </a:rPr>
              <a:t>w </a:t>
            </a:r>
            <a:r>
              <a:rPr sz="1200" spc="-5" dirty="0">
                <a:latin typeface="Carlito"/>
                <a:cs typeface="Carlito"/>
              </a:rPr>
              <a:t>wypowiedziach </a:t>
            </a:r>
            <a:r>
              <a:rPr sz="1200" spc="-15" dirty="0">
                <a:latin typeface="Carlito"/>
                <a:cs typeface="Carlito"/>
              </a:rPr>
              <a:t>Polaków </a:t>
            </a:r>
            <a:r>
              <a:rPr sz="1200" spc="-5" dirty="0">
                <a:latin typeface="Carlito"/>
                <a:cs typeface="Carlito"/>
              </a:rPr>
              <a:t>mieszkających </a:t>
            </a:r>
            <a:r>
              <a:rPr sz="1200" dirty="0">
                <a:latin typeface="Carlito"/>
                <a:cs typeface="Carlito"/>
              </a:rPr>
              <a:t>w </a:t>
            </a:r>
            <a:r>
              <a:rPr sz="1200" spc="-10" dirty="0">
                <a:latin typeface="Carlito"/>
                <a:cs typeface="Carlito"/>
              </a:rPr>
              <a:t>Wielkiej Brytanii  </a:t>
            </a:r>
            <a:r>
              <a:rPr sz="1200" spc="-15" dirty="0">
                <a:latin typeface="Carlito"/>
                <a:cs typeface="Carlito"/>
              </a:rPr>
              <a:t>oraz </a:t>
            </a:r>
            <a:r>
              <a:rPr sz="1200" spc="-10" dirty="0">
                <a:latin typeface="Carlito"/>
                <a:cs typeface="Carlito"/>
              </a:rPr>
              <a:t>Irlandii </a:t>
            </a:r>
            <a:r>
              <a:rPr sz="1200" dirty="0">
                <a:latin typeface="Carlito"/>
                <a:cs typeface="Carlito"/>
              </a:rPr>
              <a:t>. </a:t>
            </a:r>
            <a:r>
              <a:rPr sz="1200" spc="-5" dirty="0">
                <a:latin typeface="Carlito"/>
                <a:cs typeface="Carlito"/>
              </a:rPr>
              <a:t>Pierwszy </a:t>
            </a:r>
            <a:r>
              <a:rPr sz="1200" spc="-10" dirty="0">
                <a:latin typeface="Carlito"/>
                <a:cs typeface="Carlito"/>
              </a:rPr>
              <a:t>odnotowany </a:t>
            </a:r>
            <a:r>
              <a:rPr sz="1200" spc="-5" dirty="0">
                <a:latin typeface="Carlito"/>
                <a:cs typeface="Carlito"/>
              </a:rPr>
              <a:t>wpis </a:t>
            </a:r>
            <a:r>
              <a:rPr sz="1200" spc="-15" dirty="0">
                <a:latin typeface="Carlito"/>
                <a:cs typeface="Carlito"/>
              </a:rPr>
              <a:t>Polaka dokonany </a:t>
            </a:r>
            <a:r>
              <a:rPr sz="1200" dirty="0">
                <a:latin typeface="Carlito"/>
                <a:cs typeface="Carlito"/>
              </a:rPr>
              <a:t>w </a:t>
            </a:r>
            <a:r>
              <a:rPr sz="1200" spc="-5" dirty="0">
                <a:latin typeface="Carlito"/>
                <a:cs typeface="Carlito"/>
              </a:rPr>
              <a:t>języku angielskim miał miejsce </a:t>
            </a:r>
            <a:r>
              <a:rPr sz="1200" dirty="0">
                <a:latin typeface="Carlito"/>
                <a:cs typeface="Carlito"/>
              </a:rPr>
              <a:t>5 </a:t>
            </a:r>
            <a:r>
              <a:rPr sz="1200" spc="-10" dirty="0">
                <a:latin typeface="Carlito"/>
                <a:cs typeface="Carlito"/>
              </a:rPr>
              <a:t>sierpnia. </a:t>
            </a:r>
            <a:r>
              <a:rPr sz="1200" spc="-5" dirty="0">
                <a:latin typeface="Carlito"/>
                <a:cs typeface="Carlito"/>
              </a:rPr>
              <a:t>Pierwszy wpis  </a:t>
            </a:r>
            <a:r>
              <a:rPr sz="1200" spc="-15" dirty="0">
                <a:latin typeface="Carlito"/>
                <a:cs typeface="Carlito"/>
              </a:rPr>
              <a:t>polskojęzyczny </a:t>
            </a:r>
            <a:r>
              <a:rPr sz="1200" spc="-5" dirty="0">
                <a:latin typeface="Carlito"/>
                <a:cs typeface="Carlito"/>
              </a:rPr>
              <a:t>na </a:t>
            </a:r>
            <a:r>
              <a:rPr sz="1200" spc="-10" dirty="0">
                <a:latin typeface="Carlito"/>
                <a:cs typeface="Carlito"/>
              </a:rPr>
              <a:t>Facebooku </a:t>
            </a:r>
            <a:r>
              <a:rPr sz="1200" spc="-5" dirty="0">
                <a:latin typeface="Carlito"/>
                <a:cs typeface="Carlito"/>
              </a:rPr>
              <a:t>miał miejsce </a:t>
            </a:r>
            <a:r>
              <a:rPr sz="1200" dirty="0">
                <a:latin typeface="Carlito"/>
                <a:cs typeface="Carlito"/>
              </a:rPr>
              <a:t>9 </a:t>
            </a:r>
            <a:r>
              <a:rPr sz="1200" spc="-10" dirty="0">
                <a:latin typeface="Carlito"/>
                <a:cs typeface="Carlito"/>
              </a:rPr>
              <a:t>sierpnia </a:t>
            </a:r>
            <a:r>
              <a:rPr sz="1200" dirty="0">
                <a:latin typeface="Carlito"/>
                <a:cs typeface="Carlito"/>
              </a:rPr>
              <a:t>i </a:t>
            </a:r>
            <a:r>
              <a:rPr sz="1200" spc="-5" dirty="0">
                <a:latin typeface="Carlito"/>
                <a:cs typeface="Carlito"/>
              </a:rPr>
              <a:t>był wpisem </a:t>
            </a:r>
            <a:r>
              <a:rPr sz="1200" spc="-10" dirty="0">
                <a:latin typeface="Carlito"/>
                <a:cs typeface="Carlito"/>
              </a:rPr>
              <a:t>Polki </a:t>
            </a:r>
            <a:r>
              <a:rPr sz="1200" spc="-5" dirty="0">
                <a:latin typeface="Carlito"/>
                <a:cs typeface="Carlito"/>
              </a:rPr>
              <a:t>mieszkającej </a:t>
            </a:r>
            <a:r>
              <a:rPr sz="1200" dirty="0">
                <a:latin typeface="Carlito"/>
                <a:cs typeface="Carlito"/>
              </a:rPr>
              <a:t>w</a:t>
            </a:r>
            <a:r>
              <a:rPr sz="1200" spc="23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Norwegii.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arlito"/>
                <a:cs typeface="Carlito"/>
              </a:rPr>
              <a:t>Właściwa</a:t>
            </a:r>
            <a:r>
              <a:rPr sz="1200" spc="5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część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zaczęła</a:t>
            </a:r>
            <a:r>
              <a:rPr sz="1200" spc="25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się</a:t>
            </a:r>
            <a:r>
              <a:rPr sz="1200" spc="5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po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godzinie</a:t>
            </a:r>
            <a:r>
              <a:rPr sz="1200" spc="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22:00</a:t>
            </a:r>
            <a:r>
              <a:rPr sz="1200" spc="7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26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sierpnia</a:t>
            </a:r>
            <a:r>
              <a:rPr sz="1200" spc="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i</a:t>
            </a:r>
            <a:r>
              <a:rPr sz="1200" spc="1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pierwszym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skupiskiem</a:t>
            </a:r>
            <a:r>
              <a:rPr sz="1200" spc="5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były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osoby</a:t>
            </a:r>
            <a:r>
              <a:rPr sz="1200" spc="3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mieszkające</a:t>
            </a:r>
            <a:r>
              <a:rPr sz="1200" spc="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</a:t>
            </a:r>
            <a:r>
              <a:rPr sz="1200" spc="30" dirty="0">
                <a:latin typeface="Carlito"/>
                <a:cs typeface="Carlito"/>
              </a:rPr>
              <a:t> </a:t>
            </a:r>
            <a:r>
              <a:rPr sz="1200" spc="-15" dirty="0">
                <a:latin typeface="Carlito"/>
                <a:cs typeface="Carlito"/>
              </a:rPr>
              <a:t>Poznaniu.</a:t>
            </a:r>
            <a:r>
              <a:rPr sz="1200" spc="3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Od</a:t>
            </a:r>
            <a:r>
              <a:rPr sz="1200" spc="1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soboty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1497" y="8138566"/>
            <a:ext cx="2442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rlito"/>
                <a:cs typeface="Carlito"/>
              </a:rPr>
              <a:t>nastąpił </a:t>
            </a:r>
            <a:r>
              <a:rPr sz="1200" spc="-15" dirty="0">
                <a:latin typeface="Carlito"/>
                <a:cs typeface="Carlito"/>
              </a:rPr>
              <a:t>bardzo </a:t>
            </a:r>
            <a:r>
              <a:rPr sz="1200" dirty="0">
                <a:latin typeface="Carlito"/>
                <a:cs typeface="Carlito"/>
              </a:rPr>
              <a:t>szybki </a:t>
            </a:r>
            <a:r>
              <a:rPr sz="1200" spc="-10" dirty="0">
                <a:latin typeface="Carlito"/>
                <a:cs typeface="Carlito"/>
              </a:rPr>
              <a:t>przyrost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15" dirty="0">
                <a:latin typeface="Carlito"/>
                <a:cs typeface="Carlito"/>
              </a:rPr>
              <a:t>wpisów.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72328" y="1728216"/>
            <a:ext cx="3797808" cy="2346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2765" y="1806054"/>
            <a:ext cx="2028623" cy="81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1069" y="681608"/>
            <a:ext cx="42564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Analiza</a:t>
            </a:r>
            <a:r>
              <a:rPr spc="-270" dirty="0"/>
              <a:t> </a:t>
            </a:r>
            <a:r>
              <a:rPr spc="-90" dirty="0"/>
              <a:t>sentymentu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9916" y="2049018"/>
            <a:ext cx="9815195" cy="284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marR="488315" indent="-34163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Komputerowe badanie </a:t>
            </a:r>
            <a:r>
              <a:rPr sz="2400" spc="-5" dirty="0">
                <a:latin typeface="Arial"/>
                <a:cs typeface="Arial"/>
              </a:rPr>
              <a:t>opinii, </a:t>
            </a:r>
            <a:r>
              <a:rPr sz="2400" spc="-15" dirty="0">
                <a:latin typeface="Arial"/>
                <a:cs typeface="Arial"/>
              </a:rPr>
              <a:t>sentymentów, </a:t>
            </a:r>
            <a:r>
              <a:rPr sz="2400" dirty="0">
                <a:latin typeface="Arial"/>
                <a:cs typeface="Arial"/>
              </a:rPr>
              <a:t>ocen, </a:t>
            </a:r>
            <a:r>
              <a:rPr sz="2400" spc="-25" dirty="0">
                <a:latin typeface="Arial"/>
                <a:cs typeface="Arial"/>
              </a:rPr>
              <a:t>postaw,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wpływu,  </a:t>
            </a:r>
            <a:r>
              <a:rPr sz="2400" dirty="0">
                <a:latin typeface="Arial"/>
                <a:cs typeface="Arial"/>
              </a:rPr>
              <a:t>emocji, </a:t>
            </a:r>
            <a:r>
              <a:rPr sz="2400" spc="-25" dirty="0">
                <a:latin typeface="Arial"/>
                <a:cs typeface="Arial"/>
              </a:rPr>
              <a:t>subiektywności </a:t>
            </a:r>
            <a:r>
              <a:rPr sz="2400" dirty="0">
                <a:latin typeface="Arial"/>
                <a:cs typeface="Arial"/>
              </a:rPr>
              <a:t>itp. </a:t>
            </a:r>
            <a:r>
              <a:rPr sz="2400" spc="-10" dirty="0">
                <a:latin typeface="Arial"/>
                <a:cs typeface="Arial"/>
              </a:rPr>
              <a:t>wyrażonych </a:t>
            </a:r>
            <a:r>
              <a:rPr sz="2400" dirty="0">
                <a:latin typeface="Arial"/>
                <a:cs typeface="Arial"/>
              </a:rPr>
              <a:t>w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tekście.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2A199"/>
              </a:buClr>
              <a:buFont typeface="Arial"/>
              <a:buChar char="•"/>
            </a:pPr>
            <a:endParaRPr sz="33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Przedmiot analiz </a:t>
            </a:r>
            <a:r>
              <a:rPr sz="2400" dirty="0">
                <a:latin typeface="Arial"/>
                <a:cs typeface="Arial"/>
              </a:rPr>
              <a:t>= materiały </a:t>
            </a:r>
            <a:r>
              <a:rPr sz="2400" spc="-5" dirty="0">
                <a:latin typeface="Arial"/>
                <a:cs typeface="Arial"/>
              </a:rPr>
              <a:t>tekstowe: recenzje, blogi,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dyskusje,</a:t>
            </a:r>
            <a:endParaRPr sz="240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Arial"/>
                <a:cs typeface="Arial"/>
              </a:rPr>
              <a:t>aktualności, </a:t>
            </a:r>
            <a:r>
              <a:rPr sz="2400" dirty="0">
                <a:latin typeface="Arial"/>
                <a:cs typeface="Arial"/>
              </a:rPr>
              <a:t>komentarze, informacje </a:t>
            </a:r>
            <a:r>
              <a:rPr sz="2400" spc="-5" dirty="0">
                <a:latin typeface="Arial"/>
                <a:cs typeface="Arial"/>
              </a:rPr>
              <a:t>zwrotne, </a:t>
            </a:r>
            <a:r>
              <a:rPr sz="2400" dirty="0">
                <a:latin typeface="Arial"/>
                <a:cs typeface="Arial"/>
              </a:rPr>
              <a:t>media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społecznościowe.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Alternatywnie </a:t>
            </a:r>
            <a:r>
              <a:rPr sz="2400" dirty="0">
                <a:latin typeface="Arial"/>
                <a:cs typeface="Arial"/>
              </a:rPr>
              <a:t>określenie to </a:t>
            </a:r>
            <a:r>
              <a:rPr sz="2400" i="1" dirty="0">
                <a:latin typeface="Arial"/>
                <a:cs typeface="Arial"/>
              </a:rPr>
              <a:t>opinion</a:t>
            </a:r>
            <a:r>
              <a:rPr sz="2400" i="1" spc="-1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mining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8551" y="2218972"/>
            <a:ext cx="3826823" cy="4097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7126" y="2325722"/>
            <a:ext cx="2302091" cy="91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86220" y="6620256"/>
            <a:ext cx="6749415" cy="2331720"/>
            <a:chOff x="2586220" y="6620256"/>
            <a:chExt cx="6749415" cy="2331720"/>
          </a:xfrm>
        </p:grpSpPr>
        <p:sp>
          <p:nvSpPr>
            <p:cNvPr id="5" name="object 5"/>
            <p:cNvSpPr/>
            <p:nvPr/>
          </p:nvSpPr>
          <p:spPr>
            <a:xfrm>
              <a:off x="2586220" y="8439907"/>
              <a:ext cx="6749049" cy="5120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90799" y="6620256"/>
              <a:ext cx="6742176" cy="1822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1752600"/>
            <a:ext cx="8295132" cy="617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4495" y="681608"/>
            <a:ext cx="63398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Social </a:t>
            </a:r>
            <a:r>
              <a:rPr spc="-95" dirty="0"/>
              <a:t>Media </a:t>
            </a:r>
            <a:r>
              <a:rPr spc="-105" dirty="0"/>
              <a:t>Listening</a:t>
            </a:r>
            <a:r>
              <a:rPr spc="-810" dirty="0"/>
              <a:t> </a:t>
            </a:r>
            <a:r>
              <a:rPr spc="-95" dirty="0"/>
              <a:t>Center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3748" y="681608"/>
            <a:ext cx="72091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65" dirty="0">
                <a:latin typeface="Arial"/>
                <a:cs typeface="Arial"/>
              </a:rPr>
              <a:t>Publikacje, </a:t>
            </a:r>
            <a:r>
              <a:rPr b="1" spc="-60" dirty="0">
                <a:latin typeface="Arial"/>
                <a:cs typeface="Arial"/>
              </a:rPr>
              <a:t>metody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465" dirty="0">
                <a:latin typeface="Arial"/>
                <a:cs typeface="Arial"/>
              </a:rPr>
              <a:t> </a:t>
            </a:r>
            <a:r>
              <a:rPr b="1" spc="-70" dirty="0">
                <a:latin typeface="Arial"/>
                <a:cs typeface="Arial"/>
              </a:rPr>
              <a:t>algorytmy</a:t>
            </a:r>
          </a:p>
        </p:txBody>
      </p:sp>
      <p:sp>
        <p:nvSpPr>
          <p:cNvPr id="3" name="object 3"/>
          <p:cNvSpPr/>
          <p:nvPr/>
        </p:nvSpPr>
        <p:spPr>
          <a:xfrm>
            <a:off x="1752600" y="1583024"/>
            <a:ext cx="8345424" cy="7090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3748" y="681608"/>
            <a:ext cx="72091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65" dirty="0">
                <a:latin typeface="Arial"/>
                <a:cs typeface="Arial"/>
              </a:rPr>
              <a:t>Publikacje, </a:t>
            </a:r>
            <a:r>
              <a:rPr b="1" spc="-60" dirty="0">
                <a:latin typeface="Arial"/>
                <a:cs typeface="Arial"/>
              </a:rPr>
              <a:t>metody </a:t>
            </a:r>
            <a:r>
              <a:rPr b="1" dirty="0">
                <a:latin typeface="Arial"/>
                <a:cs typeface="Arial"/>
              </a:rPr>
              <a:t>i</a:t>
            </a:r>
            <a:r>
              <a:rPr b="1" spc="-465" dirty="0">
                <a:latin typeface="Arial"/>
                <a:cs typeface="Arial"/>
              </a:rPr>
              <a:t> </a:t>
            </a:r>
            <a:r>
              <a:rPr b="1" spc="-70" dirty="0">
                <a:latin typeface="Arial"/>
                <a:cs typeface="Arial"/>
              </a:rPr>
              <a:t>algorytmy</a:t>
            </a:r>
          </a:p>
        </p:txBody>
      </p:sp>
      <p:sp>
        <p:nvSpPr>
          <p:cNvPr id="3" name="object 3"/>
          <p:cNvSpPr/>
          <p:nvPr/>
        </p:nvSpPr>
        <p:spPr>
          <a:xfrm>
            <a:off x="2015988" y="1645307"/>
            <a:ext cx="8068167" cy="7142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9279" y="681608"/>
            <a:ext cx="32486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Źródła</a:t>
            </a:r>
            <a:r>
              <a:rPr spc="-80" dirty="0"/>
              <a:t> </a:t>
            </a:r>
            <a:r>
              <a:rPr spc="-5" dirty="0"/>
              <a:t>danych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126" y="1825498"/>
            <a:ext cx="8201025" cy="599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latin typeface="Arial"/>
                <a:cs typeface="Arial"/>
              </a:rPr>
              <a:t>Wewnętrzne </a:t>
            </a:r>
            <a:r>
              <a:rPr sz="2200" b="1" dirty="0">
                <a:latin typeface="Arial"/>
                <a:cs typeface="Arial"/>
              </a:rPr>
              <a:t>dane</a:t>
            </a:r>
            <a:r>
              <a:rPr sz="2200" b="1" spc="-8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organizacji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92A199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469900" marR="1351280" lvl="1" indent="-182880">
              <a:lnSpc>
                <a:spcPct val="100000"/>
              </a:lnSpc>
              <a:buClr>
                <a:srgbClr val="92A199"/>
              </a:buClr>
              <a:buSzPct val="84090"/>
              <a:buChar char="•"/>
              <a:tabLst>
                <a:tab pos="469900" algn="l"/>
              </a:tabLst>
            </a:pPr>
            <a:r>
              <a:rPr sz="2200" spc="-5" dirty="0">
                <a:latin typeface="Arial"/>
                <a:cs typeface="Arial"/>
              </a:rPr>
              <a:t>Opinie </a:t>
            </a:r>
            <a:r>
              <a:rPr sz="2200" dirty="0">
                <a:latin typeface="Arial"/>
                <a:cs typeface="Arial"/>
              </a:rPr>
              <a:t>klientów z </a:t>
            </a:r>
            <a:r>
              <a:rPr sz="2200" spc="-5" dirty="0">
                <a:latin typeface="Arial"/>
                <a:cs typeface="Arial"/>
              </a:rPr>
              <a:t>wiadomości </a:t>
            </a:r>
            <a:r>
              <a:rPr sz="2200" dirty="0">
                <a:latin typeface="Arial"/>
                <a:cs typeface="Arial"/>
              </a:rPr>
              <a:t>e-mail, </a:t>
            </a:r>
            <a:r>
              <a:rPr sz="2200" spc="5" dirty="0">
                <a:latin typeface="Arial"/>
                <a:cs typeface="Arial"/>
              </a:rPr>
              <a:t>centra</a:t>
            </a:r>
            <a:r>
              <a:rPr sz="2200" spc="-2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obsługi  telefonicznej,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itp.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92A199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25" dirty="0">
                <a:latin typeface="Arial"/>
                <a:cs typeface="Arial"/>
              </a:rPr>
              <a:t>Aktualności </a:t>
            </a:r>
            <a:r>
              <a:rPr sz="2200" b="1" dirty="0">
                <a:latin typeface="Arial"/>
                <a:cs typeface="Arial"/>
              </a:rPr>
              <a:t>i</a:t>
            </a:r>
            <a:r>
              <a:rPr sz="2200" b="1" spc="19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raporty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2A199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469900" marR="1405890" lvl="1" indent="-182880">
              <a:lnSpc>
                <a:spcPct val="100000"/>
              </a:lnSpc>
              <a:buClr>
                <a:srgbClr val="92A199"/>
              </a:buClr>
              <a:buSzPct val="84090"/>
              <a:buChar char="•"/>
              <a:tabLst>
                <a:tab pos="469900" algn="l"/>
              </a:tabLst>
            </a:pPr>
            <a:r>
              <a:rPr sz="2200" spc="-5" dirty="0">
                <a:latin typeface="Arial"/>
                <a:cs typeface="Arial"/>
              </a:rPr>
              <a:t>Opinie </a:t>
            </a:r>
            <a:r>
              <a:rPr sz="2200" spc="5" dirty="0">
                <a:latin typeface="Arial"/>
                <a:cs typeface="Arial"/>
              </a:rPr>
              <a:t>w </a:t>
            </a:r>
            <a:r>
              <a:rPr sz="2200" spc="-10" dirty="0">
                <a:latin typeface="Arial"/>
                <a:cs typeface="Arial"/>
              </a:rPr>
              <a:t>aktualnościach, </a:t>
            </a:r>
            <a:r>
              <a:rPr sz="2200" dirty="0">
                <a:latin typeface="Arial"/>
                <a:cs typeface="Arial"/>
              </a:rPr>
              <a:t>komentarzach,</a:t>
            </a:r>
            <a:r>
              <a:rPr sz="2200" spc="-1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raportach,  </a:t>
            </a:r>
            <a:r>
              <a:rPr sz="2200" spc="-5" dirty="0">
                <a:latin typeface="Arial"/>
                <a:cs typeface="Arial"/>
              </a:rPr>
              <a:t>sprawozdaniach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firm,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4090"/>
              <a:buFont typeface="Arial"/>
              <a:buChar char="•"/>
              <a:tabLst>
                <a:tab pos="195580" algn="l"/>
              </a:tabLst>
            </a:pPr>
            <a:r>
              <a:rPr sz="2200" b="1" spc="-5" dirty="0">
                <a:latin typeface="Arial"/>
                <a:cs typeface="Arial"/>
              </a:rPr>
              <a:t>Wypowiedzi </a:t>
            </a:r>
            <a:r>
              <a:rPr sz="2200" b="1" dirty="0">
                <a:latin typeface="Arial"/>
                <a:cs typeface="Arial"/>
              </a:rPr>
              <a:t>na stronach</a:t>
            </a:r>
            <a:r>
              <a:rPr sz="2200" b="1" spc="-13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WWW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92A199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652780" marR="5080" lvl="1" indent="-182880">
              <a:lnSpc>
                <a:spcPct val="100000"/>
              </a:lnSpc>
              <a:buClr>
                <a:srgbClr val="92A199"/>
              </a:buClr>
              <a:buSzPct val="84090"/>
              <a:buChar char="•"/>
              <a:tabLst>
                <a:tab pos="652780" algn="l"/>
              </a:tabLst>
            </a:pPr>
            <a:r>
              <a:rPr sz="2200" dirty="0">
                <a:latin typeface="Arial"/>
                <a:cs typeface="Arial"/>
              </a:rPr>
              <a:t>Osobiste </a:t>
            </a:r>
            <a:r>
              <a:rPr sz="2200" spc="-10" dirty="0">
                <a:latin typeface="Arial"/>
                <a:cs typeface="Arial"/>
              </a:rPr>
              <a:t>doświadczenia </a:t>
            </a:r>
            <a:r>
              <a:rPr sz="2200" dirty="0">
                <a:latin typeface="Arial"/>
                <a:cs typeface="Arial"/>
              </a:rPr>
              <a:t>i </a:t>
            </a:r>
            <a:r>
              <a:rPr sz="2200" spc="-5" dirty="0">
                <a:latin typeface="Arial"/>
                <a:cs typeface="Arial"/>
              </a:rPr>
              <a:t>opinie, </a:t>
            </a:r>
            <a:r>
              <a:rPr sz="2200" dirty="0">
                <a:latin typeface="Arial"/>
                <a:cs typeface="Arial"/>
              </a:rPr>
              <a:t>recenzje, </a:t>
            </a:r>
            <a:r>
              <a:rPr sz="2200" spc="5" dirty="0">
                <a:latin typeface="Arial"/>
                <a:cs typeface="Arial"/>
              </a:rPr>
              <a:t>fora, </a:t>
            </a:r>
            <a:r>
              <a:rPr sz="2200" dirty="0">
                <a:latin typeface="Arial"/>
                <a:cs typeface="Arial"/>
              </a:rPr>
              <a:t>blogi,</a:t>
            </a:r>
            <a:r>
              <a:rPr sz="2200" spc="-120" dirty="0">
                <a:latin typeface="Arial"/>
                <a:cs typeface="Arial"/>
              </a:rPr>
              <a:t> </a:t>
            </a:r>
            <a:r>
              <a:rPr sz="2200" spc="-75" dirty="0">
                <a:latin typeface="Arial"/>
                <a:cs typeface="Arial"/>
              </a:rPr>
              <a:t>tweety,  </a:t>
            </a:r>
            <a:r>
              <a:rPr sz="2200" dirty="0">
                <a:latin typeface="Arial"/>
                <a:cs typeface="Arial"/>
              </a:rPr>
              <a:t>mikroblogi,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itp</a:t>
            </a:r>
            <a:endParaRPr sz="2200">
              <a:latin typeface="Arial"/>
              <a:cs typeface="Arial"/>
            </a:endParaRPr>
          </a:p>
          <a:p>
            <a:pPr marL="652780" lvl="1" indent="-182880">
              <a:lnSpc>
                <a:spcPct val="100000"/>
              </a:lnSpc>
              <a:spcBef>
                <a:spcPts val="700"/>
              </a:spcBef>
              <a:buClr>
                <a:srgbClr val="92A199"/>
              </a:buClr>
              <a:buSzPct val="84090"/>
              <a:buChar char="•"/>
              <a:tabLst>
                <a:tab pos="652780" algn="l"/>
              </a:tabLst>
            </a:pPr>
            <a:r>
              <a:rPr sz="2200" dirty="0">
                <a:latin typeface="Arial"/>
                <a:cs typeface="Arial"/>
              </a:rPr>
              <a:t>Komentarze </a:t>
            </a:r>
            <a:r>
              <a:rPr sz="2200" spc="5" dirty="0">
                <a:latin typeface="Arial"/>
                <a:cs typeface="Arial"/>
              </a:rPr>
              <a:t>na temat </a:t>
            </a:r>
            <a:r>
              <a:rPr sz="2200" spc="-20" dirty="0">
                <a:latin typeface="Arial"/>
                <a:cs typeface="Arial"/>
              </a:rPr>
              <a:t>artykułów, problemów,</a:t>
            </a:r>
            <a:r>
              <a:rPr sz="2200" spc="-114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wydarzeń</a:t>
            </a:r>
            <a:endParaRPr sz="2200">
              <a:latin typeface="Arial"/>
              <a:cs typeface="Arial"/>
            </a:endParaRPr>
          </a:p>
          <a:p>
            <a:pPr marL="652780" lvl="1" indent="-182880">
              <a:lnSpc>
                <a:spcPct val="100000"/>
              </a:lnSpc>
              <a:spcBef>
                <a:spcPts val="695"/>
              </a:spcBef>
              <a:buClr>
                <a:srgbClr val="92A199"/>
              </a:buClr>
              <a:buSzPct val="84090"/>
              <a:buChar char="•"/>
              <a:tabLst>
                <a:tab pos="652780" algn="l"/>
              </a:tabLst>
            </a:pPr>
            <a:r>
              <a:rPr sz="2200" spc="-5" dirty="0">
                <a:latin typeface="Arial"/>
                <a:cs typeface="Arial"/>
              </a:rPr>
              <a:t>Komentarze </a:t>
            </a:r>
            <a:r>
              <a:rPr sz="2200" spc="5" dirty="0">
                <a:latin typeface="Arial"/>
                <a:cs typeface="Arial"/>
              </a:rPr>
              <a:t>w </a:t>
            </a:r>
            <a:r>
              <a:rPr sz="2200" spc="-5" dirty="0">
                <a:latin typeface="Arial"/>
                <a:cs typeface="Arial"/>
              </a:rPr>
              <a:t>portalach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społecznościowych.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3716" y="681608"/>
            <a:ext cx="30372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Zastosowania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2733" y="1510681"/>
            <a:ext cx="7493634" cy="619760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5" dirty="0">
                <a:latin typeface="Arial"/>
                <a:cs typeface="Arial"/>
              </a:rPr>
              <a:t>Biznes 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organizacje</a:t>
            </a:r>
            <a:endParaRPr sz="2800">
              <a:latin typeface="Arial"/>
              <a:cs typeface="Arial"/>
            </a:endParaRPr>
          </a:p>
          <a:p>
            <a:pPr marL="652780" marR="5080" lvl="1" indent="-182880">
              <a:lnSpc>
                <a:spcPct val="100000"/>
              </a:lnSpc>
              <a:spcBef>
                <a:spcPts val="835"/>
              </a:spcBef>
              <a:buClr>
                <a:srgbClr val="92A199"/>
              </a:buClr>
              <a:buSzPct val="83333"/>
              <a:buChar char="•"/>
              <a:tabLst>
                <a:tab pos="653415" algn="l"/>
              </a:tabLst>
            </a:pPr>
            <a:r>
              <a:rPr sz="1800" dirty="0">
                <a:latin typeface="Arial"/>
                <a:cs typeface="Arial"/>
              </a:rPr>
              <a:t>Firmy </a:t>
            </a:r>
            <a:r>
              <a:rPr sz="1800" spc="-5" dirty="0">
                <a:latin typeface="Arial"/>
                <a:cs typeface="Arial"/>
              </a:rPr>
              <a:t>poszukujące </a:t>
            </a:r>
            <a:r>
              <a:rPr sz="1800" spc="5" dirty="0">
                <a:latin typeface="Arial"/>
                <a:cs typeface="Arial"/>
              </a:rPr>
              <a:t>opinii </a:t>
            </a:r>
            <a:r>
              <a:rPr sz="1800" dirty="0">
                <a:latin typeface="Arial"/>
                <a:cs typeface="Arial"/>
              </a:rPr>
              <a:t>konsumentów korzystały z </a:t>
            </a:r>
            <a:r>
              <a:rPr sz="1800" spc="5" dirty="0">
                <a:latin typeface="Arial"/>
                <a:cs typeface="Arial"/>
              </a:rPr>
              <a:t>usług  </a:t>
            </a:r>
            <a:r>
              <a:rPr sz="1800" spc="-15" dirty="0">
                <a:latin typeface="Arial"/>
                <a:cs typeface="Arial"/>
              </a:rPr>
              <a:t>konsultantów, </a:t>
            </a:r>
            <a:r>
              <a:rPr sz="1800" dirty="0">
                <a:latin typeface="Arial"/>
                <a:cs typeface="Arial"/>
              </a:rPr>
              <a:t>ankiet </a:t>
            </a:r>
            <a:r>
              <a:rPr sz="1800" spc="-5" dirty="0">
                <a:latin typeface="Arial"/>
                <a:cs typeface="Arial"/>
              </a:rPr>
              <a:t>i </a:t>
            </a:r>
            <a:r>
              <a:rPr sz="1800" dirty="0">
                <a:latin typeface="Arial"/>
                <a:cs typeface="Arial"/>
              </a:rPr>
              <a:t>grup </a:t>
            </a:r>
            <a:r>
              <a:rPr sz="1800" spc="-5" dirty="0">
                <a:latin typeface="Arial"/>
                <a:cs typeface="Arial"/>
              </a:rPr>
              <a:t>fokusowych, </a:t>
            </a:r>
            <a:r>
              <a:rPr sz="1800" dirty="0">
                <a:latin typeface="Arial"/>
                <a:cs typeface="Arial"/>
              </a:rPr>
              <a:t>itp. </a:t>
            </a:r>
            <a:r>
              <a:rPr sz="1800" spc="-45" dirty="0">
                <a:latin typeface="Arial"/>
                <a:cs typeface="Arial"/>
              </a:rPr>
              <a:t>Teraz </a:t>
            </a:r>
            <a:r>
              <a:rPr sz="1800" spc="5" dirty="0">
                <a:latin typeface="Arial"/>
                <a:cs typeface="Arial"/>
              </a:rPr>
              <a:t>mają </a:t>
            </a:r>
            <a:r>
              <a:rPr sz="1800" dirty="0">
                <a:latin typeface="Arial"/>
                <a:cs typeface="Arial"/>
              </a:rPr>
              <a:t>dane</a:t>
            </a:r>
            <a:r>
              <a:rPr sz="1800" spc="-3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online.  </a:t>
            </a:r>
            <a:r>
              <a:rPr sz="1800" spc="-5" dirty="0">
                <a:latin typeface="Arial"/>
                <a:cs typeface="Arial"/>
              </a:rPr>
              <a:t>Wystarczy </a:t>
            </a:r>
            <a:r>
              <a:rPr sz="1800" dirty="0">
                <a:latin typeface="Arial"/>
                <a:cs typeface="Arial"/>
              </a:rPr>
              <a:t>je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odszukać.</a:t>
            </a:r>
            <a:endParaRPr sz="1800">
              <a:latin typeface="Arial"/>
              <a:cs typeface="Arial"/>
            </a:endParaRPr>
          </a:p>
          <a:p>
            <a:pPr marL="652780" lvl="1" indent="-183515">
              <a:lnSpc>
                <a:spcPct val="100000"/>
              </a:lnSpc>
              <a:spcBef>
                <a:spcPts val="815"/>
              </a:spcBef>
              <a:buClr>
                <a:srgbClr val="92A199"/>
              </a:buClr>
              <a:buSzPct val="83333"/>
              <a:buChar char="•"/>
              <a:tabLst>
                <a:tab pos="653415" algn="l"/>
              </a:tabLst>
            </a:pPr>
            <a:r>
              <a:rPr sz="1800" dirty="0">
                <a:latin typeface="Arial"/>
                <a:cs typeface="Arial"/>
              </a:rPr>
              <a:t>Kampanie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polityczne</a:t>
            </a:r>
            <a:endParaRPr sz="1800">
              <a:latin typeface="Arial"/>
              <a:cs typeface="Arial"/>
            </a:endParaRPr>
          </a:p>
          <a:p>
            <a:pPr marL="652780" lvl="1" indent="-183515">
              <a:lnSpc>
                <a:spcPct val="100000"/>
              </a:lnSpc>
              <a:spcBef>
                <a:spcPts val="795"/>
              </a:spcBef>
              <a:buClr>
                <a:srgbClr val="92A199"/>
              </a:buClr>
              <a:buSzPct val="83333"/>
              <a:buChar char="•"/>
              <a:tabLst>
                <a:tab pos="653415" algn="l"/>
              </a:tabLst>
            </a:pPr>
            <a:r>
              <a:rPr sz="1800" dirty="0">
                <a:latin typeface="Arial"/>
                <a:cs typeface="Arial"/>
              </a:rPr>
              <a:t>Działania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non-profit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5" dirty="0">
                <a:latin typeface="Arial"/>
                <a:cs typeface="Arial"/>
              </a:rPr>
              <a:t>Osoby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fizyczne</a:t>
            </a:r>
            <a:endParaRPr sz="2800">
              <a:latin typeface="Arial"/>
              <a:cs typeface="Arial"/>
            </a:endParaRPr>
          </a:p>
          <a:p>
            <a:pPr marL="652780" lvl="1" indent="-183515">
              <a:lnSpc>
                <a:spcPct val="100000"/>
              </a:lnSpc>
              <a:spcBef>
                <a:spcPts val="640"/>
              </a:spcBef>
              <a:buClr>
                <a:srgbClr val="92A199"/>
              </a:buClr>
              <a:buSzPct val="83333"/>
              <a:buChar char="•"/>
              <a:tabLst>
                <a:tab pos="653415" algn="l"/>
              </a:tabLst>
            </a:pPr>
            <a:r>
              <a:rPr sz="1800" spc="-10" dirty="0">
                <a:latin typeface="Arial"/>
                <a:cs typeface="Arial"/>
              </a:rPr>
              <a:t>Podejmowanie </a:t>
            </a:r>
            <a:r>
              <a:rPr sz="1800" spc="-5" dirty="0">
                <a:latin typeface="Arial"/>
                <a:cs typeface="Arial"/>
              </a:rPr>
              <a:t>decyzji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zakupowych</a:t>
            </a:r>
            <a:endParaRPr sz="1800">
              <a:latin typeface="Arial"/>
              <a:cs typeface="Arial"/>
            </a:endParaRPr>
          </a:p>
          <a:p>
            <a:pPr marL="652780" lvl="1" indent="-183515">
              <a:lnSpc>
                <a:spcPct val="100000"/>
              </a:lnSpc>
              <a:spcBef>
                <a:spcPts val="605"/>
              </a:spcBef>
              <a:buClr>
                <a:srgbClr val="92A199"/>
              </a:buClr>
              <a:buSzPct val="83333"/>
              <a:buChar char="•"/>
              <a:tabLst>
                <a:tab pos="653415" algn="l"/>
              </a:tabLst>
            </a:pPr>
            <a:r>
              <a:rPr sz="1800" dirty="0">
                <a:latin typeface="Arial"/>
                <a:cs typeface="Arial"/>
              </a:rPr>
              <a:t>Opinie </a:t>
            </a:r>
            <a:r>
              <a:rPr sz="1800" spc="-5" dirty="0">
                <a:latin typeface="Arial"/>
                <a:cs typeface="Arial"/>
              </a:rPr>
              <a:t>o kandydatach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politycznych</a:t>
            </a:r>
            <a:endParaRPr sz="1800">
              <a:latin typeface="Arial"/>
              <a:cs typeface="Arial"/>
            </a:endParaRPr>
          </a:p>
          <a:p>
            <a:pPr marL="652780" lvl="1" indent="-183515">
              <a:lnSpc>
                <a:spcPct val="100000"/>
              </a:lnSpc>
              <a:spcBef>
                <a:spcPts val="600"/>
              </a:spcBef>
              <a:buClr>
                <a:srgbClr val="92A199"/>
              </a:buClr>
              <a:buSzPct val="83333"/>
              <a:buChar char="•"/>
              <a:tabLst>
                <a:tab pos="653415" algn="l"/>
              </a:tabLst>
            </a:pPr>
            <a:r>
              <a:rPr sz="1800" spc="-5" dirty="0">
                <a:latin typeface="Arial"/>
                <a:cs typeface="Arial"/>
              </a:rPr>
              <a:t>Komentarze </a:t>
            </a:r>
            <a:r>
              <a:rPr sz="1800" dirty="0">
                <a:latin typeface="Arial"/>
                <a:cs typeface="Arial"/>
              </a:rPr>
              <a:t>i opinie dotyczące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wydarzeń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92A199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500"/>
              </a:spcBef>
              <a:buClr>
                <a:srgbClr val="92A1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5" dirty="0">
                <a:latin typeface="Arial"/>
                <a:cs typeface="Arial"/>
              </a:rPr>
              <a:t>Marketing</a:t>
            </a:r>
            <a:endParaRPr sz="2800">
              <a:latin typeface="Arial"/>
              <a:cs typeface="Arial"/>
            </a:endParaRPr>
          </a:p>
          <a:p>
            <a:pPr marL="652780" lvl="1" indent="-183515">
              <a:lnSpc>
                <a:spcPct val="100000"/>
              </a:lnSpc>
              <a:spcBef>
                <a:spcPts val="735"/>
              </a:spcBef>
              <a:buClr>
                <a:srgbClr val="92A199"/>
              </a:buClr>
              <a:buSzPct val="83333"/>
              <a:buChar char="•"/>
              <a:tabLst>
                <a:tab pos="653415" algn="l"/>
              </a:tabLst>
            </a:pPr>
            <a:r>
              <a:rPr sz="1800" dirty="0">
                <a:latin typeface="Arial"/>
                <a:cs typeface="Arial"/>
              </a:rPr>
              <a:t>Promocja w mediach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społecznościowych</a:t>
            </a:r>
            <a:endParaRPr sz="1800">
              <a:latin typeface="Arial"/>
              <a:cs typeface="Arial"/>
            </a:endParaRPr>
          </a:p>
          <a:p>
            <a:pPr marL="652780" lvl="1" indent="-183515">
              <a:lnSpc>
                <a:spcPct val="100000"/>
              </a:lnSpc>
              <a:spcBef>
                <a:spcPts val="700"/>
              </a:spcBef>
              <a:buClr>
                <a:srgbClr val="92A199"/>
              </a:buClr>
              <a:buSzPct val="83333"/>
              <a:buChar char="•"/>
              <a:tabLst>
                <a:tab pos="653415" algn="l"/>
              </a:tabLst>
            </a:pPr>
            <a:r>
              <a:rPr sz="1800" dirty="0">
                <a:latin typeface="Arial"/>
                <a:cs typeface="Arial"/>
              </a:rPr>
              <a:t>Dobór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kanałów</a:t>
            </a:r>
            <a:endParaRPr sz="1800">
              <a:latin typeface="Arial"/>
              <a:cs typeface="Arial"/>
            </a:endParaRPr>
          </a:p>
          <a:p>
            <a:pPr marL="652780" lvl="1" indent="-183515">
              <a:lnSpc>
                <a:spcPct val="100000"/>
              </a:lnSpc>
              <a:spcBef>
                <a:spcPts val="695"/>
              </a:spcBef>
              <a:buClr>
                <a:srgbClr val="92A199"/>
              </a:buClr>
              <a:buSzPct val="83333"/>
              <a:buChar char="•"/>
              <a:tabLst>
                <a:tab pos="653415" algn="l"/>
              </a:tabLst>
            </a:pPr>
            <a:r>
              <a:rPr sz="1800" dirty="0">
                <a:latin typeface="Arial"/>
                <a:cs typeface="Arial"/>
              </a:rPr>
              <a:t>Reklama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targetowana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2750" y="549909"/>
            <a:ext cx="3834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Poziomy</a:t>
            </a:r>
            <a:r>
              <a:rPr sz="3600" spc="-15" dirty="0"/>
              <a:t> </a:t>
            </a:r>
            <a:r>
              <a:rPr sz="3600" spc="-5" dirty="0"/>
              <a:t>abstrakcji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947798" y="4561459"/>
            <a:ext cx="7210425" cy="2144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5"/>
              </a:spcBef>
              <a:buClr>
                <a:srgbClr val="92A1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latin typeface="Arial"/>
                <a:cs typeface="Arial"/>
              </a:rPr>
              <a:t>Rozpatrywanie </a:t>
            </a:r>
            <a:r>
              <a:rPr sz="2800" dirty="0">
                <a:latin typeface="Arial"/>
                <a:cs typeface="Arial"/>
              </a:rPr>
              <a:t>na </a:t>
            </a:r>
            <a:r>
              <a:rPr sz="2800" spc="-5" dirty="0">
                <a:latin typeface="Arial"/>
                <a:cs typeface="Arial"/>
              </a:rPr>
              <a:t>różnych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poziomach: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2A199"/>
              </a:buClr>
              <a:buFont typeface="Arial"/>
              <a:buChar char="•"/>
            </a:pPr>
            <a:endParaRPr sz="4050">
              <a:latin typeface="Arial"/>
              <a:cs typeface="Arial"/>
            </a:endParaRPr>
          </a:p>
          <a:p>
            <a:pPr marL="469900" lvl="1" indent="-184150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SzPct val="85416"/>
              <a:buChar char="•"/>
              <a:tabLst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Poziom </a:t>
            </a:r>
            <a:r>
              <a:rPr sz="2400" dirty="0">
                <a:latin typeface="Arial"/>
                <a:cs typeface="Arial"/>
              </a:rPr>
              <a:t>dokumentu </a:t>
            </a:r>
            <a:r>
              <a:rPr sz="2400" spc="-5" dirty="0">
                <a:latin typeface="Arial"/>
                <a:cs typeface="Arial"/>
              </a:rPr>
              <a:t>recenzja </a:t>
            </a:r>
            <a:r>
              <a:rPr sz="2400" dirty="0">
                <a:latin typeface="Arial"/>
                <a:cs typeface="Arial"/>
              </a:rPr>
              <a:t>+ </a:t>
            </a:r>
            <a:r>
              <a:rPr sz="2400" spc="-5" dirty="0">
                <a:latin typeface="Arial"/>
                <a:cs typeface="Arial"/>
              </a:rPr>
              <a:t>lub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-?</a:t>
            </a:r>
            <a:endParaRPr sz="2400">
              <a:latin typeface="Arial"/>
              <a:cs typeface="Arial"/>
            </a:endParaRPr>
          </a:p>
          <a:p>
            <a:pPr marL="469900" lvl="1" indent="-18415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470534" algn="l"/>
                <a:tab pos="2640330" algn="l"/>
              </a:tabLst>
            </a:pPr>
            <a:r>
              <a:rPr sz="2400" spc="-5" dirty="0">
                <a:latin typeface="Arial"/>
                <a:cs typeface="Arial"/>
              </a:rPr>
              <a:t>Poziom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zdania	tzn. </a:t>
            </a:r>
            <a:r>
              <a:rPr sz="2400" spc="-10" dirty="0">
                <a:latin typeface="Arial"/>
                <a:cs typeface="Arial"/>
              </a:rPr>
              <a:t>czy </a:t>
            </a:r>
            <a:r>
              <a:rPr sz="2400" spc="-5" dirty="0">
                <a:latin typeface="Arial"/>
                <a:cs typeface="Arial"/>
              </a:rPr>
              <a:t>każde zdanie jest </a:t>
            </a:r>
            <a:r>
              <a:rPr sz="2400" dirty="0">
                <a:latin typeface="Arial"/>
                <a:cs typeface="Arial"/>
              </a:rPr>
              <a:t>+ lub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-?</a:t>
            </a:r>
            <a:endParaRPr sz="2400">
              <a:latin typeface="Arial"/>
              <a:cs typeface="Arial"/>
            </a:endParaRPr>
          </a:p>
          <a:p>
            <a:pPr marL="469900" lvl="1" indent="-18415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Na poziomie </a:t>
            </a:r>
            <a:r>
              <a:rPr sz="2400" dirty="0">
                <a:latin typeface="Arial"/>
                <a:cs typeface="Arial"/>
              </a:rPr>
              <a:t>cechy produktu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usługi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00377" y="1685923"/>
            <a:ext cx="6198921" cy="190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6927" y="681608"/>
            <a:ext cx="59988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Poziom </a:t>
            </a:r>
            <a:r>
              <a:rPr spc="-75" dirty="0"/>
              <a:t>encji </a:t>
            </a:r>
            <a:r>
              <a:rPr dirty="0"/>
              <a:t>i</a:t>
            </a:r>
            <a:r>
              <a:rPr spc="-445" dirty="0"/>
              <a:t> </a:t>
            </a:r>
            <a:r>
              <a:rPr spc="-85" dirty="0"/>
              <a:t>cech/aspektu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7798" y="4826254"/>
            <a:ext cx="7120255" cy="2306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35" dirty="0">
                <a:latin typeface="Arial"/>
                <a:cs typeface="Arial"/>
              </a:rPr>
              <a:t>Typowe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elementy: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Arial"/>
              <a:cs typeface="Arial"/>
            </a:endParaRPr>
          </a:p>
          <a:p>
            <a:pPr marL="469900" indent="-184150">
              <a:lnSpc>
                <a:spcPts val="2735"/>
              </a:lnSpc>
              <a:spcBef>
                <a:spcPts val="5"/>
              </a:spcBef>
              <a:buClr>
                <a:srgbClr val="92A199"/>
              </a:buClr>
              <a:buSzPct val="85416"/>
              <a:buChar char="•"/>
              <a:tabLst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Cele/targety </a:t>
            </a:r>
            <a:r>
              <a:rPr sz="2400" dirty="0">
                <a:latin typeface="Arial"/>
                <a:cs typeface="Arial"/>
              </a:rPr>
              <a:t>opinii: podmioty </a:t>
            </a:r>
            <a:r>
              <a:rPr sz="2400" spc="-5" dirty="0">
                <a:latin typeface="Arial"/>
                <a:cs typeface="Arial"/>
              </a:rPr>
              <a:t>i ich </a:t>
            </a:r>
            <a:r>
              <a:rPr sz="2400" dirty="0">
                <a:latin typeface="Arial"/>
                <a:cs typeface="Arial"/>
              </a:rPr>
              <a:t>cechy /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aspekty</a:t>
            </a:r>
            <a:endParaRPr sz="2400">
              <a:latin typeface="Arial"/>
              <a:cs typeface="Arial"/>
            </a:endParaRPr>
          </a:p>
          <a:p>
            <a:pPr marL="469900" indent="-184150">
              <a:lnSpc>
                <a:spcPts val="2590"/>
              </a:lnSpc>
              <a:buClr>
                <a:srgbClr val="92A199"/>
              </a:buClr>
              <a:buSzPct val="85416"/>
              <a:buChar char="•"/>
              <a:tabLst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Sentymenty: </a:t>
            </a:r>
            <a:r>
              <a:rPr sz="2400" spc="-10" dirty="0">
                <a:latin typeface="Arial"/>
                <a:cs typeface="Arial"/>
              </a:rPr>
              <a:t>pozytywny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negatywny</a:t>
            </a:r>
            <a:endParaRPr sz="2400">
              <a:latin typeface="Arial"/>
              <a:cs typeface="Arial"/>
            </a:endParaRPr>
          </a:p>
          <a:p>
            <a:pPr marL="469900" indent="-184150">
              <a:lnSpc>
                <a:spcPts val="2655"/>
              </a:lnSpc>
              <a:buClr>
                <a:srgbClr val="92A199"/>
              </a:buClr>
              <a:buSzPct val="85416"/>
              <a:buChar char="•"/>
              <a:tabLst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Autorzy </a:t>
            </a:r>
            <a:r>
              <a:rPr sz="2400" dirty="0">
                <a:latin typeface="Arial"/>
                <a:cs typeface="Arial"/>
              </a:rPr>
              <a:t>opinii: osoby które formułują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opinie</a:t>
            </a:r>
            <a:endParaRPr sz="2400">
              <a:latin typeface="Arial"/>
              <a:cs typeface="Arial"/>
            </a:endParaRPr>
          </a:p>
          <a:p>
            <a:pPr marL="469900" indent="-184150">
              <a:lnSpc>
                <a:spcPts val="2795"/>
              </a:lnSpc>
              <a:buClr>
                <a:srgbClr val="92A199"/>
              </a:buClr>
              <a:buSzPct val="85416"/>
              <a:buChar char="•"/>
              <a:tabLst>
                <a:tab pos="470534" algn="l"/>
              </a:tabLst>
            </a:pPr>
            <a:r>
              <a:rPr sz="2400" spc="-25" dirty="0">
                <a:latin typeface="Arial"/>
                <a:cs typeface="Arial"/>
              </a:rPr>
              <a:t>Czas: </a:t>
            </a:r>
            <a:r>
              <a:rPr sz="2400" dirty="0">
                <a:latin typeface="Arial"/>
                <a:cs typeface="Arial"/>
              </a:rPr>
              <a:t>kiedy opinie są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wyrażone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0" y="2209800"/>
            <a:ext cx="6345936" cy="1914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3726" y="1660398"/>
            <a:ext cx="8152130" cy="4806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85" dirty="0">
                <a:latin typeface="Arial"/>
                <a:cs typeface="Arial"/>
              </a:rPr>
              <a:t>(Jindal</a:t>
            </a:r>
            <a:r>
              <a:rPr sz="2200" spc="-2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290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Liu</a:t>
            </a:r>
            <a:r>
              <a:rPr sz="2200" spc="-260" dirty="0">
                <a:latin typeface="Arial"/>
                <a:cs typeface="Arial"/>
              </a:rPr>
              <a:t> </a:t>
            </a:r>
            <a:r>
              <a:rPr sz="2200" spc="-80" dirty="0">
                <a:latin typeface="Arial"/>
                <a:cs typeface="Arial"/>
              </a:rPr>
              <a:t>2006;</a:t>
            </a:r>
            <a:r>
              <a:rPr sz="2200" spc="-245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Liu</a:t>
            </a:r>
            <a:r>
              <a:rPr sz="2200" spc="-280" dirty="0">
                <a:latin typeface="Arial"/>
                <a:cs typeface="Arial"/>
              </a:rPr>
              <a:t> </a:t>
            </a:r>
            <a:r>
              <a:rPr sz="2200" spc="-80" dirty="0">
                <a:latin typeface="Arial"/>
                <a:cs typeface="Arial"/>
              </a:rPr>
              <a:t>2012)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238125" marR="5080" indent="-182880">
              <a:lnSpc>
                <a:spcPts val="3000"/>
              </a:lnSpc>
              <a:spcBef>
                <a:spcPts val="1605"/>
              </a:spcBef>
              <a:buClr>
                <a:srgbClr val="92A199"/>
              </a:buClr>
              <a:buSzPct val="83928"/>
              <a:buChar char="•"/>
              <a:tabLst>
                <a:tab pos="238760" algn="l"/>
                <a:tab pos="5944870" algn="l"/>
              </a:tabLst>
            </a:pPr>
            <a:r>
              <a:rPr sz="2800" spc="-10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egularne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opinie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wy</a:t>
            </a:r>
            <a:r>
              <a:rPr sz="2800" dirty="0">
                <a:latin typeface="Arial"/>
                <a:cs typeface="Arial"/>
              </a:rPr>
              <a:t>ra</a:t>
            </a:r>
            <a:r>
              <a:rPr sz="2800" spc="5" dirty="0">
                <a:latin typeface="Arial"/>
                <a:cs typeface="Arial"/>
              </a:rPr>
              <a:t>ż</a:t>
            </a:r>
            <a:r>
              <a:rPr sz="2800" spc="-5" dirty="0">
                <a:latin typeface="Arial"/>
                <a:cs typeface="Arial"/>
              </a:rPr>
              <a:t>ani</a:t>
            </a:r>
            <a:r>
              <a:rPr sz="2800" dirty="0">
                <a:latin typeface="Arial"/>
                <a:cs typeface="Arial"/>
              </a:rPr>
              <a:t>e </a:t>
            </a:r>
            <a:r>
              <a:rPr sz="2800" spc="-5" dirty="0">
                <a:latin typeface="Arial"/>
                <a:cs typeface="Arial"/>
              </a:rPr>
              <a:t>opini</a:t>
            </a:r>
            <a:r>
              <a:rPr sz="2800" dirty="0">
                <a:latin typeface="Arial"/>
                <a:cs typeface="Arial"/>
              </a:rPr>
              <a:t>i	</a:t>
            </a:r>
            <a:r>
              <a:rPr sz="2800" spc="5" dirty="0">
                <a:latin typeface="Arial"/>
                <a:cs typeface="Arial"/>
              </a:rPr>
              <a:t>z</a:t>
            </a:r>
            <a:r>
              <a:rPr sz="2800" dirty="0">
                <a:latin typeface="Arial"/>
                <a:cs typeface="Arial"/>
              </a:rPr>
              <a:t>orien</a:t>
            </a:r>
            <a:r>
              <a:rPr sz="2800" spc="5" dirty="0">
                <a:latin typeface="Arial"/>
                <a:cs typeface="Arial"/>
              </a:rPr>
              <a:t>t</a:t>
            </a:r>
            <a:r>
              <a:rPr sz="2800" spc="-30" dirty="0">
                <a:latin typeface="Arial"/>
                <a:cs typeface="Arial"/>
              </a:rPr>
              <a:t>o</a:t>
            </a:r>
            <a:r>
              <a:rPr sz="2800" spc="-3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anej  na temat / przedmiot /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podmiot:</a:t>
            </a:r>
            <a:endParaRPr sz="2800">
              <a:latin typeface="Arial"/>
              <a:cs typeface="Arial"/>
            </a:endParaRPr>
          </a:p>
          <a:p>
            <a:pPr marL="512445" lvl="1" indent="-183515">
              <a:lnSpc>
                <a:spcPct val="100000"/>
              </a:lnSpc>
              <a:spcBef>
                <a:spcPts val="290"/>
              </a:spcBef>
              <a:buClr>
                <a:srgbClr val="92A199"/>
              </a:buClr>
              <a:buSzPct val="85416"/>
              <a:buChar char="•"/>
              <a:tabLst>
                <a:tab pos="513080" algn="l"/>
              </a:tabLst>
            </a:pPr>
            <a:r>
              <a:rPr sz="2400" dirty="0">
                <a:latin typeface="Arial"/>
                <a:cs typeface="Arial"/>
              </a:rPr>
              <a:t>Opinie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bezpośrednie:</a:t>
            </a:r>
            <a:endParaRPr sz="2400">
              <a:latin typeface="Arial"/>
              <a:cs typeface="Arial"/>
            </a:endParaRPr>
          </a:p>
          <a:p>
            <a:pPr marL="786765" lvl="2" indent="-183515">
              <a:lnSpc>
                <a:spcPct val="100000"/>
              </a:lnSpc>
              <a:spcBef>
                <a:spcPts val="215"/>
              </a:spcBef>
              <a:buClr>
                <a:srgbClr val="92A199"/>
              </a:buClr>
              <a:buSzPct val="88888"/>
              <a:buChar char="•"/>
              <a:tabLst>
                <a:tab pos="787400" algn="l"/>
              </a:tabLst>
            </a:pPr>
            <a:r>
              <a:rPr sz="1800" spc="-55" dirty="0">
                <a:latin typeface="Arial"/>
                <a:cs typeface="Arial"/>
              </a:rPr>
              <a:t>„Ten </a:t>
            </a:r>
            <a:r>
              <a:rPr sz="1800" dirty="0">
                <a:latin typeface="Arial"/>
                <a:cs typeface="Arial"/>
              </a:rPr>
              <a:t>telefon jest </a:t>
            </a:r>
            <a:r>
              <a:rPr sz="1800" spc="-5" dirty="0">
                <a:latin typeface="Arial"/>
                <a:cs typeface="Arial"/>
              </a:rPr>
              <a:t>naprawdę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super”.</a:t>
            </a:r>
            <a:endParaRPr sz="1800">
              <a:latin typeface="Arial"/>
              <a:cs typeface="Arial"/>
            </a:endParaRPr>
          </a:p>
          <a:p>
            <a:pPr marL="512445" lvl="1" indent="-183515">
              <a:lnSpc>
                <a:spcPct val="100000"/>
              </a:lnSpc>
              <a:spcBef>
                <a:spcPts val="265"/>
              </a:spcBef>
              <a:buClr>
                <a:srgbClr val="92A199"/>
              </a:buClr>
              <a:buSzPct val="85416"/>
              <a:buChar char="•"/>
              <a:tabLst>
                <a:tab pos="513080" algn="l"/>
              </a:tabLst>
            </a:pPr>
            <a:r>
              <a:rPr sz="2400" dirty="0">
                <a:latin typeface="Arial"/>
                <a:cs typeface="Arial"/>
              </a:rPr>
              <a:t>Opinie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pośrednie:</a:t>
            </a:r>
            <a:endParaRPr sz="2400">
              <a:latin typeface="Arial"/>
              <a:cs typeface="Arial"/>
            </a:endParaRPr>
          </a:p>
          <a:p>
            <a:pPr marL="786765" lvl="2" indent="-183515">
              <a:lnSpc>
                <a:spcPct val="100000"/>
              </a:lnSpc>
              <a:spcBef>
                <a:spcPts val="219"/>
              </a:spcBef>
              <a:buClr>
                <a:srgbClr val="92A199"/>
              </a:buClr>
              <a:buSzPct val="88888"/>
              <a:buChar char="•"/>
              <a:tabLst>
                <a:tab pos="787400" algn="l"/>
              </a:tabLst>
            </a:pPr>
            <a:r>
              <a:rPr sz="1800" dirty="0">
                <a:latin typeface="Arial"/>
                <a:cs typeface="Arial"/>
              </a:rPr>
              <a:t>„Po przyjęciu tego </a:t>
            </a:r>
            <a:r>
              <a:rPr sz="1800" spc="5" dirty="0">
                <a:latin typeface="Arial"/>
                <a:cs typeface="Arial"/>
              </a:rPr>
              <a:t>leku, </a:t>
            </a:r>
            <a:r>
              <a:rPr sz="1800" dirty="0">
                <a:latin typeface="Arial"/>
                <a:cs typeface="Arial"/>
              </a:rPr>
              <a:t>poczułem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ulgę."</a:t>
            </a:r>
            <a:endParaRPr sz="18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Clr>
                <a:srgbClr val="92A199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238125" indent="-183515">
              <a:lnSpc>
                <a:spcPct val="100000"/>
              </a:lnSpc>
              <a:buClr>
                <a:srgbClr val="92A199"/>
              </a:buClr>
              <a:buSzPct val="83928"/>
              <a:buChar char="•"/>
              <a:tabLst>
                <a:tab pos="238760" algn="l"/>
              </a:tabLst>
            </a:pPr>
            <a:r>
              <a:rPr sz="2800" spc="5" dirty="0">
                <a:latin typeface="Arial"/>
                <a:cs typeface="Arial"/>
              </a:rPr>
              <a:t>Opinie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porównawcze:</a:t>
            </a:r>
            <a:endParaRPr sz="2800">
              <a:latin typeface="Arial"/>
              <a:cs typeface="Arial"/>
            </a:endParaRPr>
          </a:p>
          <a:p>
            <a:pPr marL="695325" marR="434340" lvl="1" indent="-182880">
              <a:lnSpc>
                <a:spcPts val="2900"/>
              </a:lnSpc>
              <a:spcBef>
                <a:spcPts val="1325"/>
              </a:spcBef>
              <a:buClr>
                <a:srgbClr val="92A199"/>
              </a:buClr>
              <a:buSzPct val="83928"/>
              <a:buChar char="•"/>
              <a:tabLst>
                <a:tab pos="695960" algn="l"/>
              </a:tabLst>
            </a:pPr>
            <a:r>
              <a:rPr sz="2800" spc="5" dirty="0">
                <a:latin typeface="Arial"/>
                <a:cs typeface="Arial"/>
              </a:rPr>
              <a:t>W </a:t>
            </a:r>
            <a:r>
              <a:rPr sz="2800" spc="-10" dirty="0">
                <a:latin typeface="Arial"/>
                <a:cs typeface="Arial"/>
              </a:rPr>
              <a:t>wypowiedzi </a:t>
            </a:r>
            <a:r>
              <a:rPr sz="2800" spc="-5" dirty="0">
                <a:latin typeface="Arial"/>
                <a:cs typeface="Arial"/>
              </a:rPr>
              <a:t>więcej </a:t>
            </a:r>
            <a:r>
              <a:rPr sz="2800" dirty="0">
                <a:latin typeface="Arial"/>
                <a:cs typeface="Arial"/>
              </a:rPr>
              <a:t>niż jedna </a:t>
            </a:r>
            <a:r>
              <a:rPr sz="2800" spc="-40" dirty="0">
                <a:latin typeface="Arial"/>
                <a:cs typeface="Arial"/>
              </a:rPr>
              <a:t>jednostka. </a:t>
            </a:r>
            <a:r>
              <a:rPr sz="2400" spc="-5" dirty="0">
                <a:latin typeface="Arial"/>
                <a:cs typeface="Arial"/>
              </a:rPr>
              <a:t>Na  </a:t>
            </a:r>
            <a:r>
              <a:rPr sz="2400" spc="-10" dirty="0">
                <a:latin typeface="Arial"/>
                <a:cs typeface="Arial"/>
              </a:rPr>
              <a:t>przykład </a:t>
            </a:r>
            <a:r>
              <a:rPr sz="2400" spc="-5" dirty="0">
                <a:latin typeface="Arial"/>
                <a:cs typeface="Arial"/>
              </a:rPr>
              <a:t>„iPhone </a:t>
            </a:r>
            <a:r>
              <a:rPr sz="2400" dirty="0">
                <a:latin typeface="Arial"/>
                <a:cs typeface="Arial"/>
              </a:rPr>
              <a:t>jest </a:t>
            </a:r>
            <a:r>
              <a:rPr sz="2400" spc="-5" dirty="0">
                <a:latin typeface="Arial"/>
                <a:cs typeface="Arial"/>
              </a:rPr>
              <a:t>lepszy niż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Blacbkerry."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6927" y="681608"/>
            <a:ext cx="59988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Poziom </a:t>
            </a:r>
            <a:r>
              <a:rPr spc="-75" dirty="0"/>
              <a:t>encji </a:t>
            </a:r>
            <a:r>
              <a:rPr dirty="0"/>
              <a:t>i</a:t>
            </a:r>
            <a:r>
              <a:rPr spc="-445" dirty="0"/>
              <a:t> </a:t>
            </a:r>
            <a:r>
              <a:rPr spc="-85" dirty="0"/>
              <a:t>cech/aspektu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5394" y="8250123"/>
            <a:ext cx="8593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Liu, </a:t>
            </a:r>
            <a:r>
              <a:rPr sz="1800" dirty="0">
                <a:latin typeface="Carlito"/>
                <a:cs typeface="Carlito"/>
              </a:rPr>
              <a:t>B. (2012). </a:t>
            </a:r>
            <a:r>
              <a:rPr sz="1800" spc="-15" dirty="0">
                <a:latin typeface="Carlito"/>
                <a:cs typeface="Carlito"/>
              </a:rPr>
              <a:t>Sentiment </a:t>
            </a:r>
            <a:r>
              <a:rPr sz="1800" spc="-10" dirty="0">
                <a:latin typeface="Carlito"/>
                <a:cs typeface="Carlito"/>
              </a:rPr>
              <a:t>analysis </a:t>
            </a:r>
            <a:r>
              <a:rPr sz="1800" spc="-5" dirty="0">
                <a:latin typeface="Carlito"/>
                <a:cs typeface="Carlito"/>
              </a:rPr>
              <a:t>and opinion </a:t>
            </a:r>
            <a:r>
              <a:rPr sz="1800" spc="-10" dirty="0">
                <a:latin typeface="Carlito"/>
                <a:cs typeface="Carlito"/>
              </a:rPr>
              <a:t>mining. </a:t>
            </a:r>
            <a:r>
              <a:rPr sz="1800" spc="-15" dirty="0">
                <a:latin typeface="Carlito"/>
                <a:cs typeface="Carlito"/>
              </a:rPr>
              <a:t>Synthesis </a:t>
            </a:r>
            <a:r>
              <a:rPr sz="1800" spc="-10" dirty="0">
                <a:latin typeface="Carlito"/>
                <a:cs typeface="Carlito"/>
              </a:rPr>
              <a:t>lectures </a:t>
            </a:r>
            <a:r>
              <a:rPr sz="1800" dirty="0">
                <a:latin typeface="Carlito"/>
                <a:cs typeface="Carlito"/>
              </a:rPr>
              <a:t>on </a:t>
            </a:r>
            <a:r>
              <a:rPr sz="1800" spc="-5" dirty="0">
                <a:latin typeface="Carlito"/>
                <a:cs typeface="Carlito"/>
              </a:rPr>
              <a:t>human </a:t>
            </a:r>
            <a:r>
              <a:rPr sz="1800" spc="-10" dirty="0">
                <a:latin typeface="Carlito"/>
                <a:cs typeface="Carlito"/>
              </a:rPr>
              <a:t>language  technologies, </a:t>
            </a:r>
            <a:r>
              <a:rPr sz="1800" dirty="0">
                <a:latin typeface="Carlito"/>
                <a:cs typeface="Carlito"/>
              </a:rPr>
              <a:t>5(1),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1-167.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1421" y="681608"/>
            <a:ext cx="34163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Struktura</a:t>
            </a:r>
            <a:r>
              <a:rPr spc="-85" dirty="0"/>
              <a:t> </a:t>
            </a:r>
            <a:r>
              <a:rPr dirty="0"/>
              <a:t>opinii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1050" y="1969769"/>
            <a:ext cx="8004175" cy="5326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981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Na opinię </a:t>
            </a:r>
            <a:r>
              <a:rPr sz="2400" dirty="0">
                <a:latin typeface="Arial"/>
                <a:cs typeface="Arial"/>
              </a:rPr>
              <a:t>składają się </a:t>
            </a:r>
            <a:r>
              <a:rPr sz="2400" spc="-5" dirty="0">
                <a:latin typeface="Arial"/>
                <a:cs typeface="Arial"/>
              </a:rPr>
              <a:t>podstawowe </a:t>
            </a:r>
            <a:r>
              <a:rPr sz="2400" dirty="0">
                <a:latin typeface="Arial"/>
                <a:cs typeface="Arial"/>
              </a:rPr>
              <a:t>składniki 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postaci  </a:t>
            </a:r>
            <a:r>
              <a:rPr sz="2400" spc="-5" dirty="0">
                <a:latin typeface="Arial"/>
                <a:cs typeface="Arial"/>
              </a:rPr>
              <a:t>uporządkowanej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czwórki: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00">
              <a:latin typeface="Arial"/>
              <a:cs typeface="Arial"/>
            </a:endParaRPr>
          </a:p>
          <a:p>
            <a:pPr marR="304165" algn="ctr">
              <a:lnSpc>
                <a:spcPct val="100000"/>
              </a:lnSpc>
              <a:spcBef>
                <a:spcPts val="5"/>
              </a:spcBef>
            </a:pPr>
            <a:r>
              <a:rPr sz="3000" dirty="0">
                <a:latin typeface="Arial"/>
                <a:cs typeface="Arial"/>
              </a:rPr>
              <a:t>(</a:t>
            </a:r>
            <a:r>
              <a:rPr sz="3000" i="1" dirty="0">
                <a:latin typeface="Arial"/>
                <a:cs typeface="Arial"/>
              </a:rPr>
              <a:t>g</a:t>
            </a:r>
            <a:r>
              <a:rPr sz="3000" i="1" baseline="-16666" dirty="0">
                <a:latin typeface="Arial"/>
                <a:cs typeface="Arial"/>
              </a:rPr>
              <a:t>i</a:t>
            </a:r>
            <a:r>
              <a:rPr sz="3000" dirty="0">
                <a:latin typeface="Arial"/>
                <a:cs typeface="Arial"/>
              </a:rPr>
              <a:t>, </a:t>
            </a:r>
            <a:r>
              <a:rPr sz="3000" i="1" spc="-10" dirty="0">
                <a:latin typeface="Arial"/>
                <a:cs typeface="Arial"/>
              </a:rPr>
              <a:t>so</a:t>
            </a:r>
            <a:r>
              <a:rPr sz="3000" i="1" spc="-15" baseline="-16666" dirty="0">
                <a:latin typeface="Arial"/>
                <a:cs typeface="Arial"/>
              </a:rPr>
              <a:t>ijl</a:t>
            </a:r>
            <a:r>
              <a:rPr sz="3000" spc="-10" dirty="0">
                <a:latin typeface="Arial"/>
                <a:cs typeface="Arial"/>
              </a:rPr>
              <a:t>, </a:t>
            </a:r>
            <a:r>
              <a:rPr sz="3000" i="1" spc="-5" dirty="0">
                <a:latin typeface="Arial"/>
                <a:cs typeface="Arial"/>
              </a:rPr>
              <a:t>h</a:t>
            </a:r>
            <a:r>
              <a:rPr sz="3000" i="1" spc="-7" baseline="-16666" dirty="0">
                <a:latin typeface="Arial"/>
                <a:cs typeface="Arial"/>
              </a:rPr>
              <a:t>i</a:t>
            </a:r>
            <a:r>
              <a:rPr sz="3000" spc="-5" dirty="0">
                <a:latin typeface="Arial"/>
                <a:cs typeface="Arial"/>
              </a:rPr>
              <a:t>,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i="1" spc="-5" dirty="0">
                <a:latin typeface="Arial"/>
                <a:cs typeface="Arial"/>
              </a:rPr>
              <a:t>t</a:t>
            </a:r>
            <a:r>
              <a:rPr sz="3000" i="1" spc="-7" baseline="-16666" dirty="0">
                <a:latin typeface="Arial"/>
                <a:cs typeface="Arial"/>
              </a:rPr>
              <a:t>l</a:t>
            </a:r>
            <a:r>
              <a:rPr sz="3000" spc="-5" dirty="0">
                <a:latin typeface="Arial"/>
                <a:cs typeface="Arial"/>
              </a:rPr>
              <a:t>)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Arial"/>
              <a:cs typeface="Arial"/>
            </a:endParaRPr>
          </a:p>
          <a:p>
            <a:pPr marL="324485">
              <a:lnSpc>
                <a:spcPct val="100000"/>
              </a:lnSpc>
              <a:spcBef>
                <a:spcPts val="5"/>
              </a:spcBef>
            </a:pPr>
            <a:r>
              <a:rPr sz="2000" i="1" spc="-15" dirty="0">
                <a:latin typeface="Arial"/>
                <a:cs typeface="Arial"/>
              </a:rPr>
              <a:t>gdzie: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Arial"/>
              <a:cs typeface="Arial"/>
            </a:endParaRPr>
          </a:p>
          <a:p>
            <a:pPr marL="508000" indent="-184150">
              <a:lnSpc>
                <a:spcPct val="100000"/>
              </a:lnSpc>
              <a:buClr>
                <a:srgbClr val="92A199"/>
              </a:buClr>
              <a:buSzPct val="85000"/>
              <a:buFont typeface="Arial"/>
              <a:buChar char="•"/>
              <a:tabLst>
                <a:tab pos="508634" algn="l"/>
              </a:tabLst>
            </a:pPr>
            <a:r>
              <a:rPr sz="2000" i="1" spc="-10" dirty="0">
                <a:latin typeface="Arial"/>
                <a:cs typeface="Arial"/>
              </a:rPr>
              <a:t>g</a:t>
            </a:r>
            <a:r>
              <a:rPr sz="2025" i="1" spc="-15" baseline="-16460" dirty="0">
                <a:latin typeface="Arial"/>
                <a:cs typeface="Arial"/>
              </a:rPr>
              <a:t>j </a:t>
            </a:r>
            <a:r>
              <a:rPr sz="2000" spc="-5" dirty="0">
                <a:latin typeface="Arial"/>
                <a:cs typeface="Arial"/>
              </a:rPr>
              <a:t>- </a:t>
            </a:r>
            <a:r>
              <a:rPr sz="2000" spc="-10" dirty="0">
                <a:latin typeface="Arial"/>
                <a:cs typeface="Arial"/>
              </a:rPr>
              <a:t>obiekt </a:t>
            </a:r>
            <a:r>
              <a:rPr sz="2000" spc="-35" dirty="0">
                <a:latin typeface="Arial"/>
                <a:cs typeface="Arial"/>
              </a:rPr>
              <a:t>docelowy, </a:t>
            </a:r>
            <a:r>
              <a:rPr sz="2000" spc="-10" dirty="0">
                <a:latin typeface="Arial"/>
                <a:cs typeface="Arial"/>
              </a:rPr>
              <a:t>przedmiot/cel </a:t>
            </a:r>
            <a:r>
              <a:rPr sz="2000" dirty="0">
                <a:latin typeface="Arial"/>
                <a:cs typeface="Arial"/>
              </a:rPr>
              <a:t>którego </a:t>
            </a:r>
            <a:r>
              <a:rPr sz="2000" spc="-20" dirty="0">
                <a:latin typeface="Arial"/>
                <a:cs typeface="Arial"/>
              </a:rPr>
              <a:t>dotyczy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opinia</a:t>
            </a:r>
            <a:endParaRPr sz="2000">
              <a:latin typeface="Arial"/>
              <a:cs typeface="Arial"/>
            </a:endParaRPr>
          </a:p>
          <a:p>
            <a:pPr marL="508000" marR="43180" indent="-183515">
              <a:lnSpc>
                <a:spcPct val="100000"/>
              </a:lnSpc>
              <a:spcBef>
                <a:spcPts val="505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508634" algn="l"/>
              </a:tabLst>
            </a:pPr>
            <a:r>
              <a:rPr sz="2000" i="1" spc="-15" dirty="0">
                <a:latin typeface="Arial"/>
                <a:cs typeface="Arial"/>
              </a:rPr>
              <a:t>so</a:t>
            </a:r>
            <a:r>
              <a:rPr sz="2025" i="1" spc="-22" baseline="-16460" dirty="0">
                <a:latin typeface="Arial"/>
                <a:cs typeface="Arial"/>
              </a:rPr>
              <a:t>ijl </a:t>
            </a:r>
            <a:r>
              <a:rPr sz="2000" spc="-5" dirty="0">
                <a:latin typeface="Arial"/>
                <a:cs typeface="Arial"/>
              </a:rPr>
              <a:t>- </a:t>
            </a:r>
            <a:r>
              <a:rPr sz="2000" spc="-10" dirty="0">
                <a:latin typeface="Arial"/>
                <a:cs typeface="Arial"/>
              </a:rPr>
              <a:t>wartość sentymentu </a:t>
            </a:r>
            <a:r>
              <a:rPr sz="2000" spc="-15" dirty="0">
                <a:latin typeface="Arial"/>
                <a:cs typeface="Arial"/>
              </a:rPr>
              <a:t>wyrażonego przez </a:t>
            </a:r>
            <a:r>
              <a:rPr sz="2000" spc="-10" dirty="0">
                <a:latin typeface="Arial"/>
                <a:cs typeface="Arial"/>
              </a:rPr>
              <a:t>osobę </a:t>
            </a:r>
            <a:r>
              <a:rPr sz="2000" i="1" spc="-10" dirty="0">
                <a:latin typeface="Arial"/>
                <a:cs typeface="Arial"/>
              </a:rPr>
              <a:t>h</a:t>
            </a:r>
            <a:r>
              <a:rPr sz="2025" i="1" spc="-15" baseline="-16460" dirty="0">
                <a:latin typeface="Arial"/>
                <a:cs typeface="Arial"/>
              </a:rPr>
              <a:t>i </a:t>
            </a:r>
            <a:r>
              <a:rPr sz="1350" i="1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ukierunkowanego na obiekt </a:t>
            </a:r>
            <a:r>
              <a:rPr sz="2000" spc="-10" dirty="0">
                <a:latin typeface="Arial"/>
                <a:cs typeface="Arial"/>
              </a:rPr>
              <a:t>docelowy </a:t>
            </a:r>
            <a:r>
              <a:rPr sz="2000" i="1" spc="-5" dirty="0">
                <a:latin typeface="Arial"/>
                <a:cs typeface="Arial"/>
              </a:rPr>
              <a:t>g</a:t>
            </a:r>
            <a:r>
              <a:rPr sz="2025" i="1" spc="-7" baseline="-16460" dirty="0">
                <a:latin typeface="Arial"/>
                <a:cs typeface="Arial"/>
              </a:rPr>
              <a:t>j </a:t>
            </a:r>
            <a:r>
              <a:rPr sz="2000" i="1" spc="-5" dirty="0">
                <a:latin typeface="Arial"/>
                <a:cs typeface="Arial"/>
              </a:rPr>
              <a:t>w </a:t>
            </a:r>
            <a:r>
              <a:rPr sz="2000" i="1" spc="-10" dirty="0">
                <a:latin typeface="Arial"/>
                <a:cs typeface="Arial"/>
              </a:rPr>
              <a:t>czasie t</a:t>
            </a:r>
            <a:r>
              <a:rPr sz="2025" i="1" spc="-15" baseline="-16460" dirty="0">
                <a:latin typeface="Arial"/>
                <a:cs typeface="Arial"/>
              </a:rPr>
              <a:t>l</a:t>
            </a:r>
            <a:r>
              <a:rPr sz="2000" spc="-10" dirty="0">
                <a:latin typeface="Arial"/>
                <a:cs typeface="Arial"/>
              </a:rPr>
              <a:t>. </a:t>
            </a:r>
            <a:r>
              <a:rPr sz="2000" i="1" spc="-15" dirty="0">
                <a:latin typeface="Arial"/>
                <a:cs typeface="Arial"/>
              </a:rPr>
              <a:t>so</a:t>
            </a:r>
            <a:r>
              <a:rPr sz="2025" i="1" spc="-22" baseline="-16460" dirty="0">
                <a:latin typeface="Arial"/>
                <a:cs typeface="Arial"/>
              </a:rPr>
              <a:t>ijl </a:t>
            </a:r>
            <a:r>
              <a:rPr sz="2000" spc="-5" dirty="0">
                <a:latin typeface="Arial"/>
                <a:cs typeface="Arial"/>
              </a:rPr>
              <a:t>może  </a:t>
            </a:r>
            <a:r>
              <a:rPr sz="2000" spc="-15" dirty="0">
                <a:latin typeface="Arial"/>
                <a:cs typeface="Arial"/>
              </a:rPr>
              <a:t>przyjmować </a:t>
            </a:r>
            <a:r>
              <a:rPr sz="2000" spc="-10" dirty="0">
                <a:latin typeface="Arial"/>
                <a:cs typeface="Arial"/>
              </a:rPr>
              <a:t>wartości </a:t>
            </a:r>
            <a:r>
              <a:rPr sz="2000" spc="-15" dirty="0">
                <a:latin typeface="Arial"/>
                <a:cs typeface="Arial"/>
              </a:rPr>
              <a:t>numeryczne </a:t>
            </a:r>
            <a:r>
              <a:rPr sz="2000" spc="-10" dirty="0">
                <a:latin typeface="Arial"/>
                <a:cs typeface="Arial"/>
              </a:rPr>
              <a:t>reprezentujące sentyment  </a:t>
            </a:r>
            <a:r>
              <a:rPr sz="2000" spc="-30" dirty="0">
                <a:latin typeface="Arial"/>
                <a:cs typeface="Arial"/>
              </a:rPr>
              <a:t>pozytywny, </a:t>
            </a:r>
            <a:r>
              <a:rPr sz="2000" spc="-15" dirty="0">
                <a:latin typeface="Arial"/>
                <a:cs typeface="Arial"/>
              </a:rPr>
              <a:t>negatywny </a:t>
            </a:r>
            <a:r>
              <a:rPr sz="2000" spc="-25" dirty="0">
                <a:latin typeface="Arial"/>
                <a:cs typeface="Arial"/>
              </a:rPr>
              <a:t>luyb </a:t>
            </a:r>
            <a:r>
              <a:rPr sz="2000" spc="-10" dirty="0">
                <a:latin typeface="Arial"/>
                <a:cs typeface="Arial"/>
              </a:rPr>
              <a:t>neutralny </a:t>
            </a:r>
            <a:r>
              <a:rPr sz="2000" spc="-15" dirty="0">
                <a:latin typeface="Arial"/>
                <a:cs typeface="Arial"/>
              </a:rPr>
              <a:t>lub </a:t>
            </a:r>
            <a:r>
              <a:rPr sz="2000" spc="-10" dirty="0">
                <a:latin typeface="Arial"/>
                <a:cs typeface="Arial"/>
              </a:rPr>
              <a:t>wartość </a:t>
            </a:r>
            <a:r>
              <a:rPr sz="2000" spc="-5" dirty="0">
                <a:latin typeface="Arial"/>
                <a:cs typeface="Arial"/>
              </a:rPr>
              <a:t>z </a:t>
            </a:r>
            <a:r>
              <a:rPr sz="2000" spc="-20" dirty="0">
                <a:latin typeface="Arial"/>
                <a:cs typeface="Arial"/>
              </a:rPr>
              <a:t>założonej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skali</a:t>
            </a:r>
            <a:endParaRPr sz="2000">
              <a:latin typeface="Arial"/>
              <a:cs typeface="Arial"/>
            </a:endParaRPr>
          </a:p>
          <a:p>
            <a:pPr marL="508000" indent="-184150">
              <a:lnSpc>
                <a:spcPct val="100000"/>
              </a:lnSpc>
              <a:spcBef>
                <a:spcPts val="505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508634" algn="l"/>
                <a:tab pos="956310" algn="l"/>
              </a:tabLst>
            </a:pPr>
            <a:r>
              <a:rPr sz="2000" i="1" spc="-5" dirty="0">
                <a:latin typeface="Arial"/>
                <a:cs typeface="Arial"/>
              </a:rPr>
              <a:t>h</a:t>
            </a:r>
            <a:r>
              <a:rPr sz="2025" i="1" spc="-7" baseline="-16460" dirty="0">
                <a:latin typeface="Arial"/>
                <a:cs typeface="Arial"/>
              </a:rPr>
              <a:t>i </a:t>
            </a:r>
            <a:r>
              <a:rPr sz="2000" spc="-5" dirty="0">
                <a:latin typeface="Arial"/>
                <a:cs typeface="Arial"/>
              </a:rPr>
              <a:t>-	</a:t>
            </a:r>
            <a:r>
              <a:rPr sz="2000" spc="-10" dirty="0">
                <a:latin typeface="Arial"/>
                <a:cs typeface="Arial"/>
              </a:rPr>
              <a:t>autor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opinii</a:t>
            </a:r>
            <a:endParaRPr sz="2000">
              <a:latin typeface="Arial"/>
              <a:cs typeface="Arial"/>
            </a:endParaRPr>
          </a:p>
          <a:p>
            <a:pPr marL="508000" indent="-184150">
              <a:lnSpc>
                <a:spcPct val="100000"/>
              </a:lnSpc>
              <a:spcBef>
                <a:spcPts val="484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508634" algn="l"/>
              </a:tabLst>
            </a:pPr>
            <a:r>
              <a:rPr sz="2000" i="1" spc="-5" dirty="0">
                <a:latin typeface="Arial"/>
                <a:cs typeface="Arial"/>
              </a:rPr>
              <a:t>t</a:t>
            </a:r>
            <a:r>
              <a:rPr sz="2025" i="1" spc="-7" baseline="-16460" dirty="0">
                <a:latin typeface="Arial"/>
                <a:cs typeface="Arial"/>
              </a:rPr>
              <a:t>l </a:t>
            </a:r>
            <a:r>
              <a:rPr sz="2000" spc="-5" dirty="0">
                <a:latin typeface="Arial"/>
                <a:cs typeface="Arial"/>
              </a:rPr>
              <a:t>- </a:t>
            </a:r>
            <a:r>
              <a:rPr sz="2000" spc="-15" dirty="0">
                <a:latin typeface="Arial"/>
                <a:cs typeface="Arial"/>
              </a:rPr>
              <a:t>czas </a:t>
            </a:r>
            <a:r>
              <a:rPr sz="2000" spc="-25" dirty="0">
                <a:latin typeface="Arial"/>
                <a:cs typeface="Arial"/>
              </a:rPr>
              <a:t>wyrażenie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opinii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6400" y="2286000"/>
            <a:ext cx="1441703" cy="231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8240" y="3389376"/>
            <a:ext cx="1862327" cy="466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3032" y="3523488"/>
            <a:ext cx="1274064" cy="405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0856" y="4209288"/>
            <a:ext cx="1639824" cy="1149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18230" y="681608"/>
            <a:ext cx="57619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Nowe </a:t>
            </a:r>
            <a:r>
              <a:rPr spc="-80" dirty="0"/>
              <a:t>firmy </a:t>
            </a:r>
            <a:r>
              <a:rPr dirty="0"/>
              <a:t>i</a:t>
            </a:r>
            <a:r>
              <a:rPr spc="-505" dirty="0"/>
              <a:t> </a:t>
            </a:r>
            <a:r>
              <a:rPr spc="-85" dirty="0"/>
              <a:t>zastosowania</a:t>
            </a:r>
          </a:p>
        </p:txBody>
      </p:sp>
      <p:sp>
        <p:nvSpPr>
          <p:cNvPr id="7" name="object 7"/>
          <p:cNvSpPr/>
          <p:nvPr/>
        </p:nvSpPr>
        <p:spPr>
          <a:xfrm>
            <a:off x="7252528" y="2505455"/>
            <a:ext cx="1452811" cy="43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0055" y="4666488"/>
            <a:ext cx="1972055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81973" y="4504990"/>
            <a:ext cx="1532964" cy="2866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9400" y="2191511"/>
            <a:ext cx="1551431" cy="42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69124" y="5622266"/>
            <a:ext cx="2129581" cy="8273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8271" y="681608"/>
            <a:ext cx="48120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Docelowy obiekt</a:t>
            </a:r>
            <a:r>
              <a:rPr spc="-355" dirty="0"/>
              <a:t> </a:t>
            </a:r>
            <a:r>
              <a:rPr spc="-80" dirty="0"/>
              <a:t>opinii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6477" y="1762760"/>
            <a:ext cx="7860030" cy="5575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marR="752475" indent="-182880">
              <a:lnSpc>
                <a:spcPct val="100000"/>
              </a:lnSpc>
              <a:spcBef>
                <a:spcPts val="105"/>
              </a:spcBef>
              <a:buClr>
                <a:srgbClr val="92A199"/>
              </a:buClr>
              <a:buSzPct val="83928"/>
              <a:buChar char="•"/>
              <a:tabLst>
                <a:tab pos="195580" algn="l"/>
                <a:tab pos="4390390" algn="l"/>
              </a:tabLst>
            </a:pPr>
            <a:r>
              <a:rPr sz="2800" spc="5" dirty="0">
                <a:latin typeface="Arial"/>
                <a:cs typeface="Arial"/>
              </a:rPr>
              <a:t>W </a:t>
            </a:r>
            <a:r>
              <a:rPr sz="2800" spc="-5" dirty="0">
                <a:latin typeface="Arial"/>
                <a:cs typeface="Arial"/>
              </a:rPr>
              <a:t>niektórych przypadkach, </a:t>
            </a:r>
            <a:r>
              <a:rPr sz="2800" spc="5" dirty="0">
                <a:latin typeface="Arial"/>
                <a:cs typeface="Arial"/>
              </a:rPr>
              <a:t>celem </a:t>
            </a:r>
            <a:r>
              <a:rPr sz="2800" dirty="0">
                <a:latin typeface="Arial"/>
                <a:cs typeface="Arial"/>
              </a:rPr>
              <a:t>opinii jest  pojedyncza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jednostka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lub	temat.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92A199"/>
              </a:buClr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buClr>
                <a:srgbClr val="92A199"/>
              </a:buClr>
              <a:buSzPct val="85416"/>
              <a:buFont typeface="Arial"/>
              <a:buChar char="•"/>
              <a:tabLst>
                <a:tab pos="469900" algn="l"/>
              </a:tabLst>
            </a:pPr>
            <a:r>
              <a:rPr sz="2400" i="1" spc="55" dirty="0">
                <a:latin typeface="Arial"/>
                <a:cs typeface="Arial"/>
              </a:rPr>
              <a:t>„Kocham </a:t>
            </a:r>
            <a:r>
              <a:rPr sz="2400" i="1" spc="45" dirty="0">
                <a:latin typeface="Arial"/>
                <a:cs typeface="Arial"/>
              </a:rPr>
              <a:t>markę </a:t>
            </a:r>
            <a:r>
              <a:rPr sz="2400" i="1" spc="60" dirty="0">
                <a:latin typeface="Arial"/>
                <a:cs typeface="Arial"/>
              </a:rPr>
              <a:t>X” </a:t>
            </a:r>
            <a:r>
              <a:rPr sz="2400" dirty="0">
                <a:latin typeface="Arial"/>
                <a:cs typeface="Arial"/>
              </a:rPr>
              <a:t>i </a:t>
            </a:r>
            <a:r>
              <a:rPr sz="2400" i="1" spc="60" dirty="0">
                <a:latin typeface="Arial"/>
                <a:cs typeface="Arial"/>
              </a:rPr>
              <a:t>„Uwielbiam napój</a:t>
            </a:r>
            <a:r>
              <a:rPr sz="2400" i="1" spc="70" dirty="0">
                <a:latin typeface="Arial"/>
                <a:cs typeface="Arial"/>
              </a:rPr>
              <a:t> </a:t>
            </a:r>
            <a:r>
              <a:rPr sz="2400" i="1" spc="60" dirty="0">
                <a:latin typeface="Arial"/>
                <a:cs typeface="Arial"/>
              </a:rPr>
              <a:t>Y”</a:t>
            </a:r>
            <a:endParaRPr sz="24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1810"/>
              </a:spcBef>
              <a:buClr>
                <a:srgbClr val="92A1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5" dirty="0">
                <a:latin typeface="Arial"/>
                <a:cs typeface="Arial"/>
              </a:rPr>
              <a:t>W </a:t>
            </a:r>
            <a:r>
              <a:rPr sz="2800" spc="-5" dirty="0">
                <a:latin typeface="Arial"/>
                <a:cs typeface="Arial"/>
              </a:rPr>
              <a:t>większości przypadków </a:t>
            </a:r>
            <a:r>
              <a:rPr sz="2800" spc="-10" dirty="0">
                <a:latin typeface="Arial"/>
                <a:cs typeface="Arial"/>
              </a:rPr>
              <a:t>wypowiedzi </a:t>
            </a:r>
            <a:r>
              <a:rPr sz="2800" spc="5" dirty="0">
                <a:latin typeface="Arial"/>
                <a:cs typeface="Arial"/>
              </a:rPr>
              <a:t>są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jednak  </a:t>
            </a:r>
            <a:r>
              <a:rPr sz="2800" dirty="0">
                <a:latin typeface="Arial"/>
                <a:cs typeface="Arial"/>
              </a:rPr>
              <a:t>bardziej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złożone:</a:t>
            </a:r>
            <a:endParaRPr sz="2800">
              <a:latin typeface="Arial"/>
              <a:cs typeface="Arial"/>
            </a:endParaRPr>
          </a:p>
          <a:p>
            <a:pPr marL="469900" marR="332105" lvl="1" indent="-182880">
              <a:lnSpc>
                <a:spcPct val="100000"/>
              </a:lnSpc>
              <a:spcBef>
                <a:spcPts val="595"/>
              </a:spcBef>
              <a:buClr>
                <a:srgbClr val="92A199"/>
              </a:buClr>
              <a:buSzPct val="85416"/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“</a:t>
            </a:r>
            <a:r>
              <a:rPr sz="2400" i="1" spc="-5" dirty="0">
                <a:latin typeface="Arial"/>
                <a:cs typeface="Arial"/>
              </a:rPr>
              <a:t>I </a:t>
            </a:r>
            <a:r>
              <a:rPr sz="2400" i="1" dirty="0">
                <a:latin typeface="Arial"/>
                <a:cs typeface="Arial"/>
              </a:rPr>
              <a:t>bought an iPhone </a:t>
            </a:r>
            <a:r>
              <a:rPr sz="2400" i="1" spc="-5" dirty="0">
                <a:latin typeface="Arial"/>
                <a:cs typeface="Arial"/>
              </a:rPr>
              <a:t>a </a:t>
            </a:r>
            <a:r>
              <a:rPr sz="2400" i="1" dirty="0">
                <a:latin typeface="Arial"/>
                <a:cs typeface="Arial"/>
              </a:rPr>
              <a:t>few days ago. It </a:t>
            </a:r>
            <a:r>
              <a:rPr sz="2400" i="1" spc="-5" dirty="0">
                <a:latin typeface="Arial"/>
                <a:cs typeface="Arial"/>
              </a:rPr>
              <a:t>is </a:t>
            </a:r>
            <a:r>
              <a:rPr sz="2400" i="1" dirty="0">
                <a:latin typeface="Arial"/>
                <a:cs typeface="Arial"/>
              </a:rPr>
              <a:t>such </a:t>
            </a:r>
            <a:r>
              <a:rPr sz="2400" i="1" spc="-5" dirty="0">
                <a:latin typeface="Arial"/>
                <a:cs typeface="Arial"/>
              </a:rPr>
              <a:t>a</a:t>
            </a:r>
            <a:r>
              <a:rPr sz="2400" i="1" spc="-26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nice  phone. The touch </a:t>
            </a:r>
            <a:r>
              <a:rPr sz="2400" i="1" spc="-5" dirty="0">
                <a:latin typeface="Arial"/>
                <a:cs typeface="Arial"/>
              </a:rPr>
              <a:t>screen </a:t>
            </a:r>
            <a:r>
              <a:rPr sz="2400" i="1" dirty="0">
                <a:latin typeface="Arial"/>
                <a:cs typeface="Arial"/>
              </a:rPr>
              <a:t>is </a:t>
            </a:r>
            <a:r>
              <a:rPr sz="2400" i="1" spc="-5" dirty="0">
                <a:latin typeface="Arial"/>
                <a:cs typeface="Arial"/>
              </a:rPr>
              <a:t>really</a:t>
            </a:r>
            <a:r>
              <a:rPr sz="2400" i="1" spc="-13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cool.”</a:t>
            </a:r>
            <a:endParaRPr sz="2400">
              <a:latin typeface="Arial"/>
              <a:cs typeface="Arial"/>
            </a:endParaRPr>
          </a:p>
          <a:p>
            <a:pPr marL="744220" marR="1254125" lvl="2" indent="-182880">
              <a:lnSpc>
                <a:spcPct val="100000"/>
              </a:lnSpc>
              <a:spcBef>
                <a:spcPts val="525"/>
              </a:spcBef>
              <a:buClr>
                <a:srgbClr val="92A199"/>
              </a:buClr>
              <a:buSzPct val="90000"/>
              <a:buChar char="•"/>
              <a:tabLst>
                <a:tab pos="744220" algn="l"/>
              </a:tabLst>
            </a:pPr>
            <a:r>
              <a:rPr sz="2000" spc="-10" dirty="0">
                <a:latin typeface="Arial"/>
                <a:cs typeface="Arial"/>
              </a:rPr>
              <a:t>Celem opinii w </a:t>
            </a:r>
            <a:r>
              <a:rPr sz="2000" spc="-15" dirty="0">
                <a:latin typeface="Arial"/>
                <a:cs typeface="Arial"/>
              </a:rPr>
              <a:t>zdaniu </a:t>
            </a:r>
            <a:r>
              <a:rPr sz="2000" spc="-5" dirty="0">
                <a:latin typeface="Arial"/>
                <a:cs typeface="Arial"/>
              </a:rPr>
              <a:t>3 </a:t>
            </a:r>
            <a:r>
              <a:rPr sz="2000" spc="-10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jest ekran </a:t>
            </a:r>
            <a:r>
              <a:rPr sz="2000" spc="-30" dirty="0">
                <a:latin typeface="Arial"/>
                <a:cs typeface="Arial"/>
              </a:rPr>
              <a:t>dotykowy, </a:t>
            </a:r>
            <a:r>
              <a:rPr sz="2000" spc="-10" dirty="0">
                <a:latin typeface="Arial"/>
                <a:cs typeface="Arial"/>
              </a:rPr>
              <a:t>ale  </a:t>
            </a:r>
            <a:r>
              <a:rPr sz="2000" dirty="0">
                <a:latin typeface="Arial"/>
                <a:cs typeface="Arial"/>
              </a:rPr>
              <a:t>ekran </a:t>
            </a:r>
            <a:r>
              <a:rPr sz="2000" spc="-10" dirty="0">
                <a:latin typeface="Arial"/>
                <a:cs typeface="Arial"/>
              </a:rPr>
              <a:t>dotykowy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iPhona.</a:t>
            </a:r>
            <a:endParaRPr sz="20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Clr>
                <a:srgbClr val="92A199"/>
              </a:buClr>
              <a:buFont typeface="Arial"/>
              <a:buChar char="•"/>
            </a:pPr>
            <a:endParaRPr sz="2650">
              <a:latin typeface="Arial"/>
              <a:cs typeface="Arial"/>
            </a:endParaRPr>
          </a:p>
          <a:p>
            <a:pPr marL="195580" marR="26034" indent="-182880">
              <a:lnSpc>
                <a:spcPct val="100000"/>
              </a:lnSpc>
              <a:buClr>
                <a:srgbClr val="92A1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25" dirty="0">
                <a:latin typeface="Arial"/>
                <a:cs typeface="Arial"/>
              </a:rPr>
              <a:t>Jednym </a:t>
            </a:r>
            <a:r>
              <a:rPr sz="2800" dirty="0">
                <a:latin typeface="Arial"/>
                <a:cs typeface="Arial"/>
              </a:rPr>
              <a:t>z </a:t>
            </a:r>
            <a:r>
              <a:rPr sz="2800" spc="-25" dirty="0">
                <a:latin typeface="Arial"/>
                <a:cs typeface="Arial"/>
              </a:rPr>
              <a:t>elementów analizy </a:t>
            </a:r>
            <a:r>
              <a:rPr sz="2800" spc="-15" dirty="0">
                <a:latin typeface="Arial"/>
                <a:cs typeface="Arial"/>
              </a:rPr>
              <a:t>jest </a:t>
            </a:r>
            <a:r>
              <a:rPr sz="2800" spc="-30" dirty="0">
                <a:latin typeface="Arial"/>
                <a:cs typeface="Arial"/>
              </a:rPr>
              <a:t>dekompozycja  </a:t>
            </a:r>
            <a:r>
              <a:rPr sz="2800" spc="-25" dirty="0">
                <a:latin typeface="Arial"/>
                <a:cs typeface="Arial"/>
              </a:rPr>
              <a:t>obiektu docelowego </a:t>
            </a:r>
            <a:r>
              <a:rPr sz="2800" dirty="0">
                <a:latin typeface="Arial"/>
                <a:cs typeface="Arial"/>
              </a:rPr>
              <a:t>i </a:t>
            </a:r>
            <a:r>
              <a:rPr sz="2800" spc="-30" dirty="0">
                <a:latin typeface="Arial"/>
                <a:cs typeface="Arial"/>
              </a:rPr>
              <a:t>wyszczególnienie </a:t>
            </a:r>
            <a:r>
              <a:rPr sz="2800" spc="-20" dirty="0">
                <a:latin typeface="Arial"/>
                <a:cs typeface="Arial"/>
              </a:rPr>
              <a:t>jego</a:t>
            </a:r>
            <a:r>
              <a:rPr sz="2800" spc="-5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cech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7333" y="495680"/>
            <a:ext cx="28968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Encje </a:t>
            </a:r>
            <a:r>
              <a:rPr dirty="0"/>
              <a:t>i</a:t>
            </a:r>
            <a:r>
              <a:rPr spc="-380" dirty="0"/>
              <a:t> </a:t>
            </a:r>
            <a:r>
              <a:rPr spc="-80" dirty="0"/>
              <a:t>opinie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59121" y="699896"/>
            <a:ext cx="3049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D2523B"/>
                </a:solidFill>
                <a:latin typeface="Arial"/>
                <a:cs typeface="Arial"/>
              </a:rPr>
              <a:t>(Hu</a:t>
            </a:r>
            <a:r>
              <a:rPr sz="2400" spc="-26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2400" spc="-27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D2523B"/>
                </a:solidFill>
                <a:latin typeface="Arial"/>
                <a:cs typeface="Arial"/>
              </a:rPr>
              <a:t>Liu</a:t>
            </a:r>
            <a:r>
              <a:rPr sz="2400" spc="-28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D2523B"/>
                </a:solidFill>
                <a:latin typeface="Arial"/>
                <a:cs typeface="Arial"/>
              </a:rPr>
              <a:t>2004;</a:t>
            </a:r>
            <a:r>
              <a:rPr sz="2400" spc="-40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D2523B"/>
                </a:solidFill>
                <a:latin typeface="Arial"/>
                <a:cs typeface="Arial"/>
              </a:rPr>
              <a:t>Liu</a:t>
            </a:r>
            <a:r>
              <a:rPr sz="2400" spc="-30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D2523B"/>
                </a:solidFill>
                <a:latin typeface="Arial"/>
                <a:cs typeface="Arial"/>
              </a:rPr>
              <a:t>2006)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489" y="1281810"/>
            <a:ext cx="7542530" cy="278765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95580" marR="948055" indent="-182880">
              <a:lnSpc>
                <a:spcPct val="70000"/>
              </a:lnSpc>
              <a:spcBef>
                <a:spcPts val="1025"/>
              </a:spcBef>
              <a:buClr>
                <a:srgbClr val="92A1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spc="-5" dirty="0">
                <a:solidFill>
                  <a:srgbClr val="292934"/>
                </a:solidFill>
                <a:latin typeface="Arial"/>
                <a:cs typeface="Arial"/>
              </a:rPr>
              <a:t>Definicja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(</a:t>
            </a:r>
            <a:r>
              <a:rPr sz="2600" b="1" spc="-5" dirty="0">
                <a:solidFill>
                  <a:srgbClr val="292934"/>
                </a:solidFill>
                <a:latin typeface="Arial"/>
                <a:cs typeface="Arial"/>
              </a:rPr>
              <a:t>encji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): Encją jest produkt,</a:t>
            </a:r>
            <a:r>
              <a:rPr sz="2600" spc="-17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osoba,  </a:t>
            </a:r>
            <a:r>
              <a:rPr sz="2600" spc="-10" dirty="0">
                <a:solidFill>
                  <a:srgbClr val="292934"/>
                </a:solidFill>
                <a:latin typeface="Arial"/>
                <a:cs typeface="Arial"/>
              </a:rPr>
              <a:t>wydarzenie,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organizacja, lub</a:t>
            </a:r>
            <a:r>
              <a:rPr sz="2600" spc="-6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temat.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2A199"/>
              </a:buClr>
              <a:buFont typeface="Arial"/>
              <a:buChar char="•"/>
            </a:pPr>
            <a:endParaRPr sz="3650">
              <a:latin typeface="Arial"/>
              <a:cs typeface="Arial"/>
            </a:endParaRPr>
          </a:p>
          <a:p>
            <a:pPr marL="652780" marR="843280" lvl="1" indent="-182880">
              <a:lnSpc>
                <a:spcPct val="69900"/>
              </a:lnSpc>
              <a:buClr>
                <a:srgbClr val="92A199"/>
              </a:buClr>
              <a:buSzPct val="84615"/>
              <a:buChar char="•"/>
              <a:tabLst>
                <a:tab pos="652780" algn="l"/>
              </a:tabLst>
            </a:pP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Encja jest </a:t>
            </a:r>
            <a:r>
              <a:rPr sz="2600" spc="-10" dirty="0">
                <a:solidFill>
                  <a:srgbClr val="292934"/>
                </a:solidFill>
                <a:latin typeface="Arial"/>
                <a:cs typeface="Arial"/>
              </a:rPr>
              <a:t>reprezentowana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jako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hierarchia  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elementów.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har char="•"/>
            </a:pPr>
            <a:endParaRPr sz="3500">
              <a:latin typeface="Arial"/>
              <a:cs typeface="Arial"/>
            </a:endParaRPr>
          </a:p>
          <a:p>
            <a:pPr marL="652780" marR="5080" lvl="1" indent="-182880">
              <a:lnSpc>
                <a:spcPct val="70000"/>
              </a:lnSpc>
              <a:buClr>
                <a:srgbClr val="92A199"/>
              </a:buClr>
              <a:buSzPct val="85416"/>
              <a:buChar char="•"/>
              <a:tabLst>
                <a:tab pos="6527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Każdy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węzeł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reprezentuje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element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jest</a:t>
            </a:r>
            <a:r>
              <a:rPr sz="2400" spc="-11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powiązany  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ze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zbiorem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atrybutów.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3936" y="6552945"/>
            <a:ext cx="7113905" cy="975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650"/>
              </a:lnSpc>
              <a:spcBef>
                <a:spcPts val="90"/>
              </a:spcBef>
            </a:pP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Opinia może </a:t>
            </a:r>
            <a:r>
              <a:rPr sz="2600" spc="-15" dirty="0">
                <a:solidFill>
                  <a:srgbClr val="292934"/>
                </a:solidFill>
                <a:latin typeface="Arial"/>
                <a:cs typeface="Arial"/>
              </a:rPr>
              <a:t>dotyczyć </a:t>
            </a:r>
            <a:r>
              <a:rPr sz="2600" spc="-10" dirty="0">
                <a:solidFill>
                  <a:srgbClr val="292934"/>
                </a:solidFill>
                <a:latin typeface="Arial"/>
                <a:cs typeface="Arial"/>
              </a:rPr>
              <a:t>dowolnego </a:t>
            </a:r>
            <a:r>
              <a:rPr sz="2600" spc="-15" dirty="0">
                <a:solidFill>
                  <a:srgbClr val="292934"/>
                </a:solidFill>
                <a:latin typeface="Arial"/>
                <a:cs typeface="Arial"/>
              </a:rPr>
              <a:t>węzła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lub</a:t>
            </a:r>
            <a:r>
              <a:rPr sz="2600" spc="1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jego</a:t>
            </a:r>
            <a:endParaRPr sz="2600">
              <a:latin typeface="Arial"/>
              <a:cs typeface="Arial"/>
            </a:endParaRPr>
          </a:p>
          <a:p>
            <a:pPr marL="1582420" marR="31750" indent="-1548765">
              <a:lnSpc>
                <a:spcPct val="70000"/>
              </a:lnSpc>
              <a:spcBef>
                <a:spcPts val="470"/>
              </a:spcBef>
            </a:pPr>
            <a:r>
              <a:rPr sz="2600" spc="-10" dirty="0">
                <a:solidFill>
                  <a:srgbClr val="292934"/>
                </a:solidFill>
                <a:latin typeface="Arial"/>
                <a:cs typeface="Arial"/>
              </a:rPr>
              <a:t>atrybutu. Cechy/aspekty w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ramach </a:t>
            </a:r>
            <a:r>
              <a:rPr sz="2600" spc="-10" dirty="0">
                <a:solidFill>
                  <a:srgbClr val="292934"/>
                </a:solidFill>
                <a:latin typeface="Arial"/>
                <a:cs typeface="Arial"/>
              </a:rPr>
              <a:t>encji </a:t>
            </a:r>
            <a:r>
              <a:rPr sz="2600" spc="-15" dirty="0">
                <a:solidFill>
                  <a:srgbClr val="292934"/>
                </a:solidFill>
                <a:latin typeface="Arial"/>
                <a:cs typeface="Arial"/>
              </a:rPr>
              <a:t>dotyczą  </a:t>
            </a:r>
            <a:r>
              <a:rPr sz="26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i </a:t>
            </a:r>
            <a:r>
              <a:rPr sz="2600" spc="-10" dirty="0">
                <a:solidFill>
                  <a:srgbClr val="292934"/>
                </a:solidFill>
                <a:latin typeface="Arial"/>
                <a:cs typeface="Arial"/>
              </a:rPr>
              <a:t>elementów </a:t>
            </a:r>
            <a:r>
              <a:rPr sz="2600" spc="-5" dirty="0">
                <a:solidFill>
                  <a:srgbClr val="292934"/>
                </a:solidFill>
                <a:latin typeface="Arial"/>
                <a:cs typeface="Arial"/>
              </a:rPr>
              <a:t>i </a:t>
            </a:r>
            <a:r>
              <a:rPr sz="2600" spc="-10" dirty="0">
                <a:solidFill>
                  <a:srgbClr val="292934"/>
                </a:solidFill>
                <a:latin typeface="Arial"/>
                <a:cs typeface="Arial"/>
              </a:rPr>
              <a:t>ich</a:t>
            </a:r>
            <a:r>
              <a:rPr sz="26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292934"/>
                </a:solidFill>
                <a:latin typeface="Arial"/>
                <a:cs typeface="Arial"/>
              </a:rPr>
              <a:t>atrybutów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21820" y="4590051"/>
            <a:ext cx="5362402" cy="1265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2733" y="500633"/>
            <a:ext cx="72472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40" dirty="0"/>
              <a:t>Opinia</a:t>
            </a:r>
            <a:r>
              <a:rPr spc="-405" dirty="0"/>
              <a:t> </a:t>
            </a:r>
            <a:r>
              <a:rPr spc="-150" dirty="0"/>
              <a:t>powiązana</a:t>
            </a:r>
            <a:r>
              <a:rPr spc="-430" dirty="0"/>
              <a:t> </a:t>
            </a:r>
            <a:r>
              <a:rPr dirty="0"/>
              <a:t>z</a:t>
            </a:r>
            <a:r>
              <a:rPr spc="-325" dirty="0"/>
              <a:t> </a:t>
            </a:r>
            <a:r>
              <a:rPr spc="-130" dirty="0"/>
              <a:t>encją</a:t>
            </a:r>
            <a:r>
              <a:rPr spc="-425" dirty="0"/>
              <a:t> </a:t>
            </a:r>
            <a:r>
              <a:rPr sz="2400" spc="-65" dirty="0"/>
              <a:t>(Liu,</a:t>
            </a:r>
            <a:r>
              <a:rPr sz="2400" spc="-380" dirty="0"/>
              <a:t> </a:t>
            </a:r>
            <a:r>
              <a:rPr sz="2400" spc="-50" dirty="0"/>
              <a:t>Ch.</a:t>
            </a:r>
            <a:r>
              <a:rPr sz="2400" spc="-275" dirty="0"/>
              <a:t> </a:t>
            </a:r>
            <a:r>
              <a:rPr sz="2400" spc="-70" dirty="0"/>
              <a:t>2010)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888200" y="1944353"/>
            <a:ext cx="2304730" cy="400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36139" y="1277874"/>
            <a:ext cx="62242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Carlito"/>
                <a:cs typeface="Carlito"/>
              </a:rPr>
              <a:t>Opinię można </a:t>
            </a:r>
            <a:r>
              <a:rPr sz="2200" spc="-10" dirty="0">
                <a:latin typeface="Carlito"/>
                <a:cs typeface="Carlito"/>
              </a:rPr>
              <a:t>zdefiniować </a:t>
            </a:r>
            <a:r>
              <a:rPr sz="2200" spc="-20" dirty="0">
                <a:latin typeface="Carlito"/>
                <a:cs typeface="Carlito"/>
              </a:rPr>
              <a:t>jako </a:t>
            </a:r>
            <a:r>
              <a:rPr sz="2200" spc="-10" dirty="0">
                <a:latin typeface="Carlito"/>
                <a:cs typeface="Carlito"/>
              </a:rPr>
              <a:t>uporządkowaną</a:t>
            </a:r>
            <a:r>
              <a:rPr sz="2200" spc="-10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piątkę: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939" y="2524455"/>
            <a:ext cx="8015605" cy="57289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Carlito"/>
                <a:cs typeface="Carlito"/>
              </a:rPr>
              <a:t>e</a:t>
            </a:r>
            <a:r>
              <a:rPr sz="2175" baseline="-21072" dirty="0">
                <a:latin typeface="Carlito"/>
                <a:cs typeface="Carlito"/>
              </a:rPr>
              <a:t>i </a:t>
            </a:r>
            <a:r>
              <a:rPr sz="2200" dirty="0">
                <a:latin typeface="Carlito"/>
                <a:cs typeface="Carlito"/>
              </a:rPr>
              <a:t>- określane </a:t>
            </a:r>
            <a:r>
              <a:rPr sz="2200" spc="-5" dirty="0">
                <a:latin typeface="Carlito"/>
                <a:cs typeface="Carlito"/>
              </a:rPr>
              <a:t>jest </a:t>
            </a:r>
            <a:r>
              <a:rPr sz="2200" spc="-20" dirty="0">
                <a:latin typeface="Carlito"/>
                <a:cs typeface="Carlito"/>
              </a:rPr>
              <a:t>jako </a:t>
            </a:r>
            <a:r>
              <a:rPr sz="2200" dirty="0">
                <a:latin typeface="Carlito"/>
                <a:cs typeface="Carlito"/>
              </a:rPr>
              <a:t>encję/byt, </a:t>
            </a:r>
            <a:r>
              <a:rPr sz="2200" spc="-10" dirty="0">
                <a:latin typeface="Carlito"/>
                <a:cs typeface="Carlito"/>
              </a:rPr>
              <a:t>którego </a:t>
            </a:r>
            <a:r>
              <a:rPr sz="2200" spc="-5" dirty="0">
                <a:latin typeface="Carlito"/>
                <a:cs typeface="Carlito"/>
              </a:rPr>
              <a:t>dotyczy opinia, </a:t>
            </a:r>
            <a:r>
              <a:rPr sz="2200" dirty="0">
                <a:latin typeface="Carlito"/>
                <a:cs typeface="Carlito"/>
              </a:rPr>
              <a:t>tj.</a:t>
            </a:r>
            <a:r>
              <a:rPr sz="2200" spc="-32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produkt,</a:t>
            </a:r>
            <a:endParaRPr sz="2200">
              <a:latin typeface="Carlito"/>
              <a:cs typeface="Carlito"/>
            </a:endParaRPr>
          </a:p>
          <a:p>
            <a:pPr marL="88900">
              <a:lnSpc>
                <a:spcPct val="100000"/>
              </a:lnSpc>
            </a:pPr>
            <a:r>
              <a:rPr sz="2200" spc="-10" dirty="0">
                <a:latin typeface="Carlito"/>
                <a:cs typeface="Carlito"/>
              </a:rPr>
              <a:t>usługa, </a:t>
            </a:r>
            <a:r>
              <a:rPr sz="2200" dirty="0">
                <a:latin typeface="Carlito"/>
                <a:cs typeface="Carlito"/>
              </a:rPr>
              <a:t>osoba, </a:t>
            </a:r>
            <a:r>
              <a:rPr sz="2200" spc="-15" dirty="0">
                <a:latin typeface="Carlito"/>
                <a:cs typeface="Carlito"/>
              </a:rPr>
              <a:t>zdarzenie </a:t>
            </a:r>
            <a:r>
              <a:rPr sz="2200" spc="-10" dirty="0">
                <a:latin typeface="Carlito"/>
                <a:cs typeface="Carlito"/>
              </a:rPr>
              <a:t>czy organizacja</a:t>
            </a:r>
            <a:r>
              <a:rPr sz="2200" spc="-4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88900" marR="515620">
              <a:lnSpc>
                <a:spcPct val="100000"/>
              </a:lnSpc>
            </a:pPr>
            <a:r>
              <a:rPr sz="2200" dirty="0">
                <a:latin typeface="Carlito"/>
                <a:cs typeface="Carlito"/>
              </a:rPr>
              <a:t>a</a:t>
            </a:r>
            <a:r>
              <a:rPr sz="2175" baseline="-21072" dirty="0">
                <a:latin typeface="Carlito"/>
                <a:cs typeface="Carlito"/>
              </a:rPr>
              <a:t>ij </a:t>
            </a:r>
            <a:r>
              <a:rPr sz="2200" dirty="0">
                <a:latin typeface="Carlito"/>
                <a:cs typeface="Carlito"/>
              </a:rPr>
              <a:t>- pewien aspekt j bytu e</a:t>
            </a:r>
            <a:r>
              <a:rPr sz="2175" baseline="-21072" dirty="0">
                <a:latin typeface="Carlito"/>
                <a:cs typeface="Carlito"/>
              </a:rPr>
              <a:t>i</a:t>
            </a:r>
            <a:r>
              <a:rPr sz="2200" dirty="0">
                <a:latin typeface="Carlito"/>
                <a:cs typeface="Carlito"/>
              </a:rPr>
              <a:t>, który </a:t>
            </a:r>
            <a:r>
              <a:rPr sz="2200" spc="-15" dirty="0">
                <a:latin typeface="Carlito"/>
                <a:cs typeface="Carlito"/>
              </a:rPr>
              <a:t>może </a:t>
            </a:r>
            <a:r>
              <a:rPr sz="2200" dirty="0">
                <a:latin typeface="Carlito"/>
                <a:cs typeface="Carlito"/>
              </a:rPr>
              <a:t>wpływać na opinię </a:t>
            </a:r>
            <a:r>
              <a:rPr sz="2200" spc="-15" dirty="0">
                <a:latin typeface="Carlito"/>
                <a:cs typeface="Carlito"/>
              </a:rPr>
              <a:t>innych  </a:t>
            </a:r>
            <a:r>
              <a:rPr sz="2200" dirty="0">
                <a:latin typeface="Carlito"/>
                <a:cs typeface="Carlito"/>
              </a:rPr>
              <a:t>podmiotów o </a:t>
            </a:r>
            <a:r>
              <a:rPr sz="2200" spc="-10" dirty="0">
                <a:latin typeface="Carlito"/>
                <a:cs typeface="Carlito"/>
              </a:rPr>
              <a:t>danym produkcie </a:t>
            </a:r>
            <a:r>
              <a:rPr sz="2200" spc="-5" dirty="0">
                <a:latin typeface="Carlito"/>
                <a:cs typeface="Carlito"/>
              </a:rPr>
              <a:t>bądź </a:t>
            </a:r>
            <a:r>
              <a:rPr sz="2200" spc="-10" dirty="0">
                <a:latin typeface="Carlito"/>
                <a:cs typeface="Carlito"/>
              </a:rPr>
              <a:t>usłudze, co </a:t>
            </a:r>
            <a:r>
              <a:rPr sz="2200" spc="-5" dirty="0">
                <a:latin typeface="Carlito"/>
                <a:cs typeface="Carlito"/>
              </a:rPr>
              <a:t>jest </a:t>
            </a:r>
            <a:r>
              <a:rPr sz="2200" dirty="0">
                <a:latin typeface="Carlito"/>
                <a:cs typeface="Carlito"/>
              </a:rPr>
              <a:t>z </a:t>
            </a:r>
            <a:r>
              <a:rPr sz="2200" spc="-5" dirty="0">
                <a:latin typeface="Carlito"/>
                <a:cs typeface="Carlito"/>
              </a:rPr>
              <a:t>nim  bezpośrednio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powiązane.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88900" marR="68580">
              <a:lnSpc>
                <a:spcPct val="100000"/>
              </a:lnSpc>
            </a:pPr>
            <a:r>
              <a:rPr sz="2200" spc="5" dirty="0">
                <a:latin typeface="Carlito"/>
                <a:cs typeface="Carlito"/>
              </a:rPr>
              <a:t>o</a:t>
            </a:r>
            <a:r>
              <a:rPr sz="2175" spc="7" baseline="-21072" dirty="0">
                <a:latin typeface="Carlito"/>
                <a:cs typeface="Carlito"/>
              </a:rPr>
              <a:t>ijkl </a:t>
            </a:r>
            <a:r>
              <a:rPr sz="2200" dirty="0">
                <a:latin typeface="Carlito"/>
                <a:cs typeface="Carlito"/>
              </a:rPr>
              <a:t>- określa </a:t>
            </a:r>
            <a:r>
              <a:rPr sz="2200" spc="-5" dirty="0">
                <a:latin typeface="Carlito"/>
                <a:cs typeface="Carlito"/>
              </a:rPr>
              <a:t>polaryzację </a:t>
            </a:r>
            <a:r>
              <a:rPr sz="2200" dirty="0">
                <a:latin typeface="Carlito"/>
                <a:cs typeface="Carlito"/>
              </a:rPr>
              <a:t>opinii </a:t>
            </a:r>
            <a:r>
              <a:rPr sz="2200" spc="-5" dirty="0">
                <a:latin typeface="Carlito"/>
                <a:cs typeface="Carlito"/>
              </a:rPr>
              <a:t>sformułowanej </a:t>
            </a:r>
            <a:r>
              <a:rPr sz="2200" spc="5" dirty="0">
                <a:latin typeface="Carlito"/>
                <a:cs typeface="Carlito"/>
              </a:rPr>
              <a:t>w </a:t>
            </a:r>
            <a:r>
              <a:rPr sz="2200" spc="-10" dirty="0">
                <a:latin typeface="Carlito"/>
                <a:cs typeface="Carlito"/>
              </a:rPr>
              <a:t>stosunku </a:t>
            </a:r>
            <a:r>
              <a:rPr sz="2200" spc="-5" dirty="0">
                <a:latin typeface="Carlito"/>
                <a:cs typeface="Carlito"/>
              </a:rPr>
              <a:t>do </a:t>
            </a:r>
            <a:r>
              <a:rPr sz="2200" dirty="0">
                <a:latin typeface="Carlito"/>
                <a:cs typeface="Carlito"/>
              </a:rPr>
              <a:t>aspektu  a</a:t>
            </a:r>
            <a:r>
              <a:rPr sz="2175" baseline="-21072" dirty="0">
                <a:latin typeface="Carlito"/>
                <a:cs typeface="Carlito"/>
              </a:rPr>
              <a:t>jk </a:t>
            </a:r>
            <a:r>
              <a:rPr sz="2200" spc="-5" dirty="0">
                <a:latin typeface="Carlito"/>
                <a:cs typeface="Carlito"/>
              </a:rPr>
              <a:t>produktu bądź usługi </a:t>
            </a:r>
            <a:r>
              <a:rPr sz="2200" dirty="0">
                <a:latin typeface="Carlito"/>
                <a:cs typeface="Carlito"/>
              </a:rPr>
              <a:t>e</a:t>
            </a:r>
            <a:r>
              <a:rPr sz="2175" baseline="-21072" dirty="0">
                <a:latin typeface="Carlito"/>
                <a:cs typeface="Carlito"/>
              </a:rPr>
              <a:t>i</a:t>
            </a:r>
            <a:r>
              <a:rPr sz="2200" dirty="0">
                <a:latin typeface="Carlito"/>
                <a:cs typeface="Carlito"/>
              </a:rPr>
              <a:t>. </a:t>
            </a:r>
            <a:r>
              <a:rPr sz="2200" spc="-15" dirty="0">
                <a:latin typeface="Carlito"/>
                <a:cs typeface="Carlito"/>
              </a:rPr>
              <a:t>Może </a:t>
            </a:r>
            <a:r>
              <a:rPr sz="2200" dirty="0">
                <a:latin typeface="Carlito"/>
                <a:cs typeface="Carlito"/>
              </a:rPr>
              <a:t>ona </a:t>
            </a:r>
            <a:r>
              <a:rPr sz="2200" spc="-5" dirty="0">
                <a:latin typeface="Carlito"/>
                <a:cs typeface="Carlito"/>
              </a:rPr>
              <a:t>przyjąć wartości: pozytywną,  </a:t>
            </a:r>
            <a:r>
              <a:rPr sz="2200" spc="-10" dirty="0">
                <a:latin typeface="Carlito"/>
                <a:cs typeface="Carlito"/>
              </a:rPr>
              <a:t>negatywną </a:t>
            </a:r>
            <a:r>
              <a:rPr sz="2200" dirty="0">
                <a:latin typeface="Carlito"/>
                <a:cs typeface="Carlito"/>
              </a:rPr>
              <a:t>lub </a:t>
            </a:r>
            <a:r>
              <a:rPr sz="2200" spc="-10" dirty="0">
                <a:latin typeface="Carlito"/>
                <a:cs typeface="Carlito"/>
              </a:rPr>
              <a:t>neutralną, </a:t>
            </a:r>
            <a:r>
              <a:rPr sz="2200" dirty="0">
                <a:latin typeface="Carlito"/>
                <a:cs typeface="Carlito"/>
              </a:rPr>
              <a:t>lub z odpowiednio</a:t>
            </a:r>
            <a:r>
              <a:rPr sz="2200" spc="-14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zdefiniowanymi</a:t>
            </a:r>
            <a:endParaRPr sz="2200">
              <a:latin typeface="Carlito"/>
              <a:cs typeface="Carlito"/>
            </a:endParaRPr>
          </a:p>
          <a:p>
            <a:pPr marL="88900" marR="2444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Carlito"/>
                <a:cs typeface="Carlito"/>
              </a:rPr>
              <a:t>poziomami </a:t>
            </a:r>
            <a:r>
              <a:rPr sz="2200" spc="-5" dirty="0">
                <a:latin typeface="Carlito"/>
                <a:cs typeface="Carlito"/>
              </a:rPr>
              <a:t>intensywności wartości. </a:t>
            </a:r>
            <a:r>
              <a:rPr sz="2200" spc="-10" dirty="0">
                <a:latin typeface="Carlito"/>
                <a:cs typeface="Carlito"/>
              </a:rPr>
              <a:t>Przekazuje </a:t>
            </a:r>
            <a:r>
              <a:rPr sz="2200" spc="-5" dirty="0">
                <a:latin typeface="Carlito"/>
                <a:cs typeface="Carlito"/>
              </a:rPr>
              <a:t>stopień</a:t>
            </a:r>
            <a:r>
              <a:rPr sz="2200" spc="-21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użyteczności  danego produktu </a:t>
            </a:r>
            <a:r>
              <a:rPr sz="2200" spc="-10" dirty="0">
                <a:latin typeface="Carlito"/>
                <a:cs typeface="Carlito"/>
              </a:rPr>
              <a:t>czy </a:t>
            </a:r>
            <a:r>
              <a:rPr sz="2200" spc="-5" dirty="0">
                <a:latin typeface="Carlito"/>
                <a:cs typeface="Carlito"/>
              </a:rPr>
              <a:t>usługi </a:t>
            </a:r>
            <a:r>
              <a:rPr sz="2200" spc="5" dirty="0">
                <a:latin typeface="Carlito"/>
                <a:cs typeface="Carlito"/>
              </a:rPr>
              <a:t>w </a:t>
            </a:r>
            <a:r>
              <a:rPr sz="2200" spc="-5" dirty="0">
                <a:latin typeface="Carlito"/>
                <a:cs typeface="Carlito"/>
              </a:rPr>
              <a:t>określonym aspekcie </a:t>
            </a:r>
            <a:r>
              <a:rPr sz="2200" spc="-15" dirty="0">
                <a:latin typeface="Carlito"/>
                <a:cs typeface="Carlito"/>
              </a:rPr>
              <a:t>przez </a:t>
            </a:r>
            <a:r>
              <a:rPr sz="2200" dirty="0">
                <a:latin typeface="Carlito"/>
                <a:cs typeface="Carlito"/>
              </a:rPr>
              <a:t>podmiot  </a:t>
            </a:r>
            <a:r>
              <a:rPr sz="2200" spc="-5" dirty="0">
                <a:latin typeface="Carlito"/>
                <a:cs typeface="Carlito"/>
              </a:rPr>
              <a:t>wyrażający</a:t>
            </a:r>
            <a:r>
              <a:rPr sz="2200" spc="-4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opinię.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88900">
              <a:lnSpc>
                <a:spcPct val="100000"/>
              </a:lnSpc>
            </a:pPr>
            <a:r>
              <a:rPr sz="2200" dirty="0">
                <a:latin typeface="Carlito"/>
                <a:cs typeface="Carlito"/>
              </a:rPr>
              <a:t>h</a:t>
            </a:r>
            <a:r>
              <a:rPr sz="2175" baseline="-21072" dirty="0">
                <a:latin typeface="Carlito"/>
                <a:cs typeface="Carlito"/>
              </a:rPr>
              <a:t>k </a:t>
            </a:r>
            <a:r>
              <a:rPr sz="2200" dirty="0">
                <a:latin typeface="Carlito"/>
                <a:cs typeface="Carlito"/>
              </a:rPr>
              <a:t>- określa podmiot (osobę </a:t>
            </a:r>
            <a:r>
              <a:rPr sz="2200" spc="-5" dirty="0">
                <a:latin typeface="Carlito"/>
                <a:cs typeface="Carlito"/>
              </a:rPr>
              <a:t>lub </a:t>
            </a:r>
            <a:r>
              <a:rPr sz="2200" spc="-10" dirty="0">
                <a:latin typeface="Carlito"/>
                <a:cs typeface="Carlito"/>
              </a:rPr>
              <a:t>organizację) </a:t>
            </a:r>
            <a:r>
              <a:rPr sz="2200" spc="-5" dirty="0">
                <a:latin typeface="Carlito"/>
                <a:cs typeface="Carlito"/>
              </a:rPr>
              <a:t>wyrażający</a:t>
            </a:r>
            <a:r>
              <a:rPr sz="2200" spc="-6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opinię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88900">
              <a:lnSpc>
                <a:spcPct val="100000"/>
              </a:lnSpc>
            </a:pPr>
            <a:r>
              <a:rPr sz="2200" dirty="0">
                <a:latin typeface="Carlito"/>
                <a:cs typeface="Carlito"/>
              </a:rPr>
              <a:t>t</a:t>
            </a:r>
            <a:r>
              <a:rPr sz="2175" baseline="-21072" dirty="0">
                <a:latin typeface="Carlito"/>
                <a:cs typeface="Carlito"/>
              </a:rPr>
              <a:t>l </a:t>
            </a:r>
            <a:r>
              <a:rPr sz="2200" dirty="0">
                <a:latin typeface="Carlito"/>
                <a:cs typeface="Carlito"/>
              </a:rPr>
              <a:t>- </a:t>
            </a:r>
            <a:r>
              <a:rPr sz="2200" spc="-15" dirty="0">
                <a:latin typeface="Carlito"/>
                <a:cs typeface="Carlito"/>
              </a:rPr>
              <a:t>czas </a:t>
            </a:r>
            <a:r>
              <a:rPr sz="2200" dirty="0">
                <a:latin typeface="Carlito"/>
                <a:cs typeface="Carlito"/>
              </a:rPr>
              <a:t>i moment, </a:t>
            </a:r>
            <a:r>
              <a:rPr sz="2200" spc="5" dirty="0">
                <a:latin typeface="Carlito"/>
                <a:cs typeface="Carlito"/>
              </a:rPr>
              <a:t>w </a:t>
            </a:r>
            <a:r>
              <a:rPr sz="2200" dirty="0">
                <a:latin typeface="Carlito"/>
                <a:cs typeface="Carlito"/>
              </a:rPr>
              <a:t>którym </a:t>
            </a:r>
            <a:r>
              <a:rPr sz="2200" spc="-5" dirty="0">
                <a:latin typeface="Carlito"/>
                <a:cs typeface="Carlito"/>
              </a:rPr>
              <a:t>dana </a:t>
            </a:r>
            <a:r>
              <a:rPr sz="2200" dirty="0">
                <a:latin typeface="Carlito"/>
                <a:cs typeface="Carlito"/>
              </a:rPr>
              <a:t>opinia </a:t>
            </a:r>
            <a:r>
              <a:rPr sz="2200" spc="-15" dirty="0">
                <a:latin typeface="Carlito"/>
                <a:cs typeface="Carlito"/>
              </a:rPr>
              <a:t>została</a:t>
            </a:r>
            <a:r>
              <a:rPr sz="2200" spc="-31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wygłoszona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1425" y="718769"/>
            <a:ext cx="4654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5" dirty="0"/>
              <a:t>Dekompozycja</a:t>
            </a:r>
            <a:r>
              <a:rPr spc="-220" dirty="0"/>
              <a:t> </a:t>
            </a:r>
            <a:r>
              <a:rPr spc="-55" dirty="0"/>
              <a:t>wpisu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4802504"/>
            <a:ext cx="6271260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latin typeface="Arial"/>
                <a:cs typeface="Arial"/>
              </a:rPr>
              <a:t>Uporządkowana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piątka: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(iPhone, </a:t>
            </a:r>
            <a:r>
              <a:rPr sz="2200" dirty="0">
                <a:latin typeface="Arial"/>
                <a:cs typeface="Arial"/>
              </a:rPr>
              <a:t>OGÓLNE, +, Abc123,</a:t>
            </a:r>
            <a:r>
              <a:rPr sz="2200" spc="-40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5-1-2008)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200" spc="-5" dirty="0">
                <a:latin typeface="Arial"/>
                <a:cs typeface="Arial"/>
              </a:rPr>
              <a:t>(iPhone, </a:t>
            </a:r>
            <a:r>
              <a:rPr sz="2200" spc="5" dirty="0">
                <a:latin typeface="Arial"/>
                <a:cs typeface="Arial"/>
              </a:rPr>
              <a:t>ekran </a:t>
            </a:r>
            <a:r>
              <a:rPr sz="2200" spc="-25" dirty="0">
                <a:latin typeface="Arial"/>
                <a:cs typeface="Arial"/>
              </a:rPr>
              <a:t>dotykowy, </a:t>
            </a:r>
            <a:r>
              <a:rPr sz="2200" dirty="0">
                <a:latin typeface="Arial"/>
                <a:cs typeface="Arial"/>
              </a:rPr>
              <a:t>+, </a:t>
            </a:r>
            <a:r>
              <a:rPr sz="2200" spc="-5" dirty="0">
                <a:latin typeface="Arial"/>
                <a:cs typeface="Arial"/>
              </a:rPr>
              <a:t>Abc123,</a:t>
            </a:r>
            <a:r>
              <a:rPr sz="2200" spc="-3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5-1-2008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7017" y="2219323"/>
            <a:ext cx="6198921" cy="190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0214" y="681608"/>
            <a:ext cx="632142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Subiektywizm </a:t>
            </a:r>
            <a:r>
              <a:rPr spc="-65" dirty="0"/>
              <a:t>vs</a:t>
            </a:r>
            <a:r>
              <a:rPr spc="-285" dirty="0"/>
              <a:t> </a:t>
            </a:r>
            <a:r>
              <a:rPr spc="-110" dirty="0"/>
              <a:t>obiektywizm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1289" y="1764918"/>
            <a:ext cx="8302625" cy="4758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5760" indent="-341630">
              <a:lnSpc>
                <a:spcPct val="100000"/>
              </a:lnSpc>
              <a:spcBef>
                <a:spcPts val="10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200" spc="-5" dirty="0">
                <a:latin typeface="Carlito"/>
                <a:cs typeface="Carlito"/>
              </a:rPr>
              <a:t>Wypowiedź </a:t>
            </a:r>
            <a:r>
              <a:rPr sz="2200" dirty="0">
                <a:latin typeface="Carlito"/>
                <a:cs typeface="Carlito"/>
              </a:rPr>
              <a:t>obiektywna </a:t>
            </a:r>
            <a:r>
              <a:rPr sz="2200" spc="-15" dirty="0">
                <a:latin typeface="Carlito"/>
                <a:cs typeface="Carlito"/>
              </a:rPr>
              <a:t>przedstawia rzeczowe</a:t>
            </a:r>
            <a:r>
              <a:rPr sz="2200" spc="-19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informacje.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2300">
              <a:latin typeface="Carlito"/>
              <a:cs typeface="Carlito"/>
            </a:endParaRPr>
          </a:p>
          <a:p>
            <a:pPr marL="365760" indent="-341630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SzPct val="84090"/>
              <a:buFont typeface="Arial"/>
              <a:buChar char="•"/>
              <a:tabLst>
                <a:tab pos="365760" algn="l"/>
                <a:tab pos="366395" algn="l"/>
              </a:tabLst>
            </a:pPr>
            <a:r>
              <a:rPr sz="2200" spc="-5" dirty="0">
                <a:latin typeface="Carlito"/>
                <a:cs typeface="Carlito"/>
              </a:rPr>
              <a:t>Zdanie</a:t>
            </a:r>
            <a:r>
              <a:rPr sz="2200" spc="-9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subiektywne</a:t>
            </a:r>
            <a:r>
              <a:rPr sz="2200" spc="-8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wyrażą</a:t>
            </a:r>
            <a:r>
              <a:rPr sz="2200" spc="-7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osobiste</a:t>
            </a:r>
            <a:r>
              <a:rPr sz="2200" spc="-8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opinie,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odczucia</a:t>
            </a:r>
            <a:r>
              <a:rPr sz="2200" spc="-9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uczucia,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lub</a:t>
            </a:r>
            <a:endParaRPr sz="2200">
              <a:latin typeface="Carlito"/>
              <a:cs typeface="Carlito"/>
            </a:endParaRPr>
          </a:p>
          <a:p>
            <a:pPr marL="365760">
              <a:lnSpc>
                <a:spcPct val="100000"/>
              </a:lnSpc>
            </a:pPr>
            <a:r>
              <a:rPr sz="2200" spc="5" dirty="0">
                <a:latin typeface="Carlito"/>
                <a:cs typeface="Carlito"/>
              </a:rPr>
              <a:t>emocje.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arlito"/>
              <a:cs typeface="Carlito"/>
            </a:endParaRPr>
          </a:p>
          <a:p>
            <a:pPr marL="356870" marR="5080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Carlito"/>
                <a:cs typeface="Carlito"/>
              </a:rPr>
              <a:t>Subiektywne </a:t>
            </a:r>
            <a:r>
              <a:rPr sz="2200" spc="-10" dirty="0">
                <a:latin typeface="Carlito"/>
                <a:cs typeface="Carlito"/>
              </a:rPr>
              <a:t>wyrażenia </a:t>
            </a:r>
            <a:r>
              <a:rPr sz="2200" spc="5" dirty="0">
                <a:latin typeface="Carlito"/>
                <a:cs typeface="Carlito"/>
              </a:rPr>
              <a:t>mają </a:t>
            </a:r>
            <a:r>
              <a:rPr sz="2200" spc="-10" dirty="0">
                <a:latin typeface="Carlito"/>
                <a:cs typeface="Carlito"/>
              </a:rPr>
              <a:t>różne </a:t>
            </a:r>
            <a:r>
              <a:rPr sz="2200" spc="-40" dirty="0">
                <a:latin typeface="Carlito"/>
                <a:cs typeface="Carlito"/>
              </a:rPr>
              <a:t>formy, </a:t>
            </a:r>
            <a:r>
              <a:rPr sz="2200" spc="-5" dirty="0">
                <a:latin typeface="Carlito"/>
                <a:cs typeface="Carlito"/>
              </a:rPr>
              <a:t>np. </a:t>
            </a:r>
            <a:r>
              <a:rPr sz="2200" dirty="0">
                <a:latin typeface="Carlito"/>
                <a:cs typeface="Carlito"/>
              </a:rPr>
              <a:t>opinie, </a:t>
            </a:r>
            <a:r>
              <a:rPr sz="2200" spc="-30" dirty="0">
                <a:latin typeface="Carlito"/>
                <a:cs typeface="Carlito"/>
              </a:rPr>
              <a:t>zarzuty,  </a:t>
            </a:r>
            <a:r>
              <a:rPr sz="2200" spc="-10" dirty="0">
                <a:latin typeface="Carlito"/>
                <a:cs typeface="Carlito"/>
              </a:rPr>
              <a:t>pragnienia, przekonania, </a:t>
            </a:r>
            <a:r>
              <a:rPr sz="2200" spc="-5" dirty="0">
                <a:latin typeface="Carlito"/>
                <a:cs typeface="Carlito"/>
              </a:rPr>
              <a:t>podejrzenia, </a:t>
            </a:r>
            <a:r>
              <a:rPr sz="2200" dirty="0">
                <a:latin typeface="Carlito"/>
                <a:cs typeface="Carlito"/>
              </a:rPr>
              <a:t>i </a:t>
            </a:r>
            <a:r>
              <a:rPr sz="2200" spc="-5" dirty="0">
                <a:latin typeface="Carlito"/>
                <a:cs typeface="Carlito"/>
              </a:rPr>
              <a:t>spekulacje </a:t>
            </a:r>
            <a:r>
              <a:rPr sz="2200" dirty="0">
                <a:latin typeface="Carlito"/>
                <a:cs typeface="Carlito"/>
              </a:rPr>
              <a:t>(Wiebe, 2000;</a:t>
            </a:r>
            <a:r>
              <a:rPr sz="2200" spc="-14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Riloff  </a:t>
            </a:r>
            <a:r>
              <a:rPr sz="2200" dirty="0">
                <a:latin typeface="Carlito"/>
                <a:cs typeface="Carlito"/>
              </a:rPr>
              <a:t>i in</a:t>
            </a:r>
            <a:r>
              <a:rPr sz="2200" spc="-35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2005).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215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Carlito"/>
                <a:cs typeface="Carlito"/>
              </a:rPr>
              <a:t>Subiektywna </a:t>
            </a:r>
            <a:r>
              <a:rPr sz="2200" spc="5" dirty="0">
                <a:latin typeface="Carlito"/>
                <a:cs typeface="Carlito"/>
              </a:rPr>
              <a:t>wypowiedź </a:t>
            </a:r>
            <a:r>
              <a:rPr sz="2200" spc="-15" dirty="0">
                <a:latin typeface="Carlito"/>
                <a:cs typeface="Carlito"/>
              </a:rPr>
              <a:t>może zawierać </a:t>
            </a:r>
            <a:r>
              <a:rPr sz="2200" spc="-5" dirty="0">
                <a:latin typeface="Carlito"/>
                <a:cs typeface="Carlito"/>
              </a:rPr>
              <a:t>pozytywne lub</a:t>
            </a:r>
            <a:r>
              <a:rPr sz="2200" spc="-13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negatywne</a:t>
            </a:r>
            <a:endParaRPr sz="2200">
              <a:latin typeface="Carlito"/>
              <a:cs typeface="Carlito"/>
            </a:endParaRPr>
          </a:p>
          <a:p>
            <a:pPr marL="356870">
              <a:lnSpc>
                <a:spcPct val="100000"/>
              </a:lnSpc>
            </a:pPr>
            <a:r>
              <a:rPr sz="2200" dirty="0">
                <a:latin typeface="Carlito"/>
                <a:cs typeface="Carlito"/>
              </a:rPr>
              <a:t>opinie.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10" dirty="0">
                <a:latin typeface="Carlito"/>
                <a:cs typeface="Carlito"/>
              </a:rPr>
              <a:t>Większość </a:t>
            </a:r>
            <a:r>
              <a:rPr sz="2200" dirty="0">
                <a:latin typeface="Carlito"/>
                <a:cs typeface="Carlito"/>
              </a:rPr>
              <a:t>opinii </a:t>
            </a:r>
            <a:r>
              <a:rPr sz="2200" spc="5" dirty="0">
                <a:latin typeface="Carlito"/>
                <a:cs typeface="Carlito"/>
              </a:rPr>
              <a:t>ma </a:t>
            </a:r>
            <a:r>
              <a:rPr sz="2200" dirty="0">
                <a:latin typeface="Carlito"/>
                <a:cs typeface="Carlito"/>
              </a:rPr>
              <a:t>elementy subiektywne </a:t>
            </a:r>
            <a:r>
              <a:rPr sz="2200" spc="-5" dirty="0">
                <a:latin typeface="Carlito"/>
                <a:cs typeface="Carlito"/>
              </a:rPr>
              <a:t>powiązane </a:t>
            </a:r>
            <a:r>
              <a:rPr sz="2200" dirty="0">
                <a:latin typeface="Carlito"/>
                <a:cs typeface="Carlito"/>
              </a:rPr>
              <a:t>z </a:t>
            </a:r>
            <a:r>
              <a:rPr sz="2200" spc="-10" dirty="0">
                <a:latin typeface="Carlito"/>
                <a:cs typeface="Carlito"/>
              </a:rPr>
              <a:t>faktami</a:t>
            </a:r>
            <a:r>
              <a:rPr sz="2200" spc="-225" dirty="0">
                <a:latin typeface="Carlito"/>
                <a:cs typeface="Carlito"/>
              </a:rPr>
              <a:t> </a:t>
            </a:r>
            <a:r>
              <a:rPr sz="2200" spc="5" dirty="0">
                <a:latin typeface="Carlito"/>
                <a:cs typeface="Carlito"/>
              </a:rPr>
              <a:t>(Liu,</a:t>
            </a:r>
            <a:endParaRPr sz="2200">
              <a:latin typeface="Carlito"/>
              <a:cs typeface="Carlito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200" spc="5" dirty="0">
                <a:latin typeface="Carlito"/>
                <a:cs typeface="Carlito"/>
              </a:rPr>
              <a:t>2010)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2263" y="681608"/>
            <a:ext cx="69151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Oceny </a:t>
            </a:r>
            <a:r>
              <a:rPr spc="-85" dirty="0"/>
              <a:t>racjonalne </a:t>
            </a:r>
            <a:r>
              <a:rPr dirty="0"/>
              <a:t>i</a:t>
            </a:r>
            <a:r>
              <a:rPr spc="-525" dirty="0"/>
              <a:t> </a:t>
            </a:r>
            <a:r>
              <a:rPr spc="-85" dirty="0"/>
              <a:t>emocjonalne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87320" y="1744218"/>
            <a:ext cx="5763260" cy="420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dirty="0">
                <a:latin typeface="Arial"/>
                <a:cs typeface="Arial"/>
              </a:rPr>
              <a:t>Ocena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racjonalna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65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Oceny racjonalne nie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zawierają przekazu 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emocjonalnego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65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5000"/>
              <a:buChar char="•"/>
              <a:tabLst>
                <a:tab pos="195580" algn="l"/>
              </a:tabLst>
            </a:pP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np. 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„Wyświetlacz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jest</a:t>
            </a:r>
            <a:r>
              <a:rPr sz="2000" spc="1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jasny"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3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Ocena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emocjonalna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345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spc="30" dirty="0">
                <a:solidFill>
                  <a:srgbClr val="292934"/>
                </a:solidFill>
                <a:latin typeface="Arial"/>
                <a:cs typeface="Arial"/>
              </a:rPr>
              <a:t>„Kocham </a:t>
            </a:r>
            <a:r>
              <a:rPr sz="2000" spc="20" dirty="0">
                <a:solidFill>
                  <a:srgbClr val="292934"/>
                </a:solidFill>
                <a:latin typeface="Arial"/>
                <a:cs typeface="Arial"/>
              </a:rPr>
              <a:t>ten</a:t>
            </a:r>
            <a:r>
              <a:rPr sz="2000" spc="2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292934"/>
                </a:solidFill>
                <a:latin typeface="Arial"/>
                <a:cs typeface="Arial"/>
              </a:rPr>
              <a:t>telefon"</a:t>
            </a:r>
            <a:endParaRPr sz="20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509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„Głos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jest 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kryształowo</a:t>
            </a:r>
            <a:r>
              <a:rPr sz="2000" spc="9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czysty"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355" y="1749640"/>
            <a:ext cx="9116443" cy="5727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237" y="8250123"/>
            <a:ext cx="10346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Chakriswaran, </a:t>
            </a:r>
            <a:r>
              <a:rPr sz="1800" spc="-80" dirty="0">
                <a:latin typeface="Carlito"/>
                <a:cs typeface="Carlito"/>
              </a:rPr>
              <a:t>P., </a:t>
            </a:r>
            <a:r>
              <a:rPr sz="1800" spc="-10" dirty="0">
                <a:latin typeface="Carlito"/>
                <a:cs typeface="Carlito"/>
              </a:rPr>
              <a:t>Vincent, </a:t>
            </a:r>
            <a:r>
              <a:rPr sz="1800" spc="-30" dirty="0">
                <a:latin typeface="Carlito"/>
                <a:cs typeface="Carlito"/>
              </a:rPr>
              <a:t>D. </a:t>
            </a:r>
            <a:r>
              <a:rPr sz="1800" dirty="0">
                <a:latin typeface="Carlito"/>
                <a:cs typeface="Carlito"/>
              </a:rPr>
              <a:t>R., </a:t>
            </a:r>
            <a:r>
              <a:rPr sz="1800" spc="-10" dirty="0">
                <a:latin typeface="Carlito"/>
                <a:cs typeface="Carlito"/>
              </a:rPr>
              <a:t>Srinivasan, </a:t>
            </a:r>
            <a:r>
              <a:rPr sz="1800" dirty="0">
                <a:latin typeface="Carlito"/>
                <a:cs typeface="Carlito"/>
              </a:rPr>
              <a:t>K., </a:t>
            </a:r>
            <a:r>
              <a:rPr sz="1800" spc="-5" dirty="0">
                <a:latin typeface="Carlito"/>
                <a:cs typeface="Carlito"/>
              </a:rPr>
              <a:t>Sharma, </a:t>
            </a:r>
            <a:r>
              <a:rPr sz="1800" spc="-65" dirty="0">
                <a:latin typeface="Carlito"/>
                <a:cs typeface="Carlito"/>
              </a:rPr>
              <a:t>V., </a:t>
            </a:r>
            <a:r>
              <a:rPr sz="1800" spc="-5" dirty="0">
                <a:latin typeface="Carlito"/>
                <a:cs typeface="Carlito"/>
              </a:rPr>
              <a:t>Chang, C. </a:t>
            </a:r>
            <a:r>
              <a:rPr sz="1800" spc="-70" dirty="0">
                <a:latin typeface="Carlito"/>
                <a:cs typeface="Carlito"/>
              </a:rPr>
              <a:t>Y., </a:t>
            </a:r>
            <a:r>
              <a:rPr sz="1800" dirty="0">
                <a:latin typeface="Carlito"/>
                <a:cs typeface="Carlito"/>
              </a:rPr>
              <a:t>&amp; </a:t>
            </a:r>
            <a:r>
              <a:rPr sz="1800" spc="-10" dirty="0">
                <a:latin typeface="Carlito"/>
                <a:cs typeface="Carlito"/>
              </a:rPr>
              <a:t>Reina, </a:t>
            </a:r>
            <a:r>
              <a:rPr sz="1800" spc="-30" dirty="0">
                <a:latin typeface="Carlito"/>
                <a:cs typeface="Carlito"/>
              </a:rPr>
              <a:t>D. </a:t>
            </a:r>
            <a:r>
              <a:rPr sz="1800" spc="-5" dirty="0">
                <a:latin typeface="Carlito"/>
                <a:cs typeface="Carlito"/>
              </a:rPr>
              <a:t>G. </a:t>
            </a:r>
            <a:r>
              <a:rPr sz="1800" dirty="0">
                <a:latin typeface="Carlito"/>
                <a:cs typeface="Carlito"/>
              </a:rPr>
              <a:t>(2019). Emotion AI-Driven  </a:t>
            </a:r>
            <a:r>
              <a:rPr sz="1800" spc="-15" dirty="0">
                <a:latin typeface="Carlito"/>
                <a:cs typeface="Carlito"/>
              </a:rPr>
              <a:t>Sentiment </a:t>
            </a:r>
            <a:r>
              <a:rPr sz="1800" spc="-10" dirty="0">
                <a:latin typeface="Carlito"/>
                <a:cs typeface="Carlito"/>
              </a:rPr>
              <a:t>Analysis: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25" dirty="0">
                <a:latin typeface="Carlito"/>
                <a:cs typeface="Carlito"/>
              </a:rPr>
              <a:t>Survey, </a:t>
            </a:r>
            <a:r>
              <a:rPr sz="1800" spc="-15" dirty="0">
                <a:latin typeface="Carlito"/>
                <a:cs typeface="Carlito"/>
              </a:rPr>
              <a:t>Future </a:t>
            </a:r>
            <a:r>
              <a:rPr sz="1800" spc="-10" dirty="0">
                <a:latin typeface="Carlito"/>
                <a:cs typeface="Carlito"/>
              </a:rPr>
              <a:t>Research Directions, </a:t>
            </a:r>
            <a:r>
              <a:rPr sz="1800" spc="-5" dirty="0">
                <a:latin typeface="Carlito"/>
                <a:cs typeface="Carlito"/>
              </a:rPr>
              <a:t>and Open </a:t>
            </a:r>
            <a:r>
              <a:rPr sz="1800" spc="-10" dirty="0">
                <a:latin typeface="Carlito"/>
                <a:cs typeface="Carlito"/>
              </a:rPr>
              <a:t>Issues. Applied Sciences, </a:t>
            </a:r>
            <a:r>
              <a:rPr sz="1800" dirty="0">
                <a:latin typeface="Carlito"/>
                <a:cs typeface="Carlito"/>
              </a:rPr>
              <a:t>9(24),</a:t>
            </a:r>
            <a:r>
              <a:rPr sz="1800" spc="1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5462.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03116" y="681608"/>
            <a:ext cx="49333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Kierunki</a:t>
            </a:r>
            <a:r>
              <a:rPr spc="-295" dirty="0"/>
              <a:t> </a:t>
            </a:r>
            <a:r>
              <a:rPr spc="-85" dirty="0"/>
              <a:t>rozwojumetod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7559" y="681608"/>
            <a:ext cx="45529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Metody</a:t>
            </a:r>
            <a:r>
              <a:rPr spc="-235" dirty="0"/>
              <a:t> </a:t>
            </a:r>
            <a:r>
              <a:rPr spc="-85" dirty="0"/>
              <a:t>leksykonowe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545" y="1578940"/>
            <a:ext cx="8601710" cy="589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080" indent="-183515">
              <a:lnSpc>
                <a:spcPct val="100000"/>
              </a:lnSpc>
              <a:spcBef>
                <a:spcPts val="95"/>
              </a:spcBef>
              <a:buClr>
                <a:srgbClr val="92A199"/>
              </a:buClr>
              <a:buSzPct val="84000"/>
              <a:buChar char="•"/>
              <a:tabLst>
                <a:tab pos="196215" algn="l"/>
              </a:tabLst>
            </a:pPr>
            <a:r>
              <a:rPr sz="2500" dirty="0">
                <a:latin typeface="Carlito"/>
                <a:cs typeface="Carlito"/>
              </a:rPr>
              <a:t>Zbiory </a:t>
            </a:r>
            <a:r>
              <a:rPr sz="2500" spc="-5" dirty="0">
                <a:latin typeface="Carlito"/>
                <a:cs typeface="Carlito"/>
              </a:rPr>
              <a:t>słów opiniujących </a:t>
            </a:r>
            <a:r>
              <a:rPr sz="2500" dirty="0">
                <a:latin typeface="Carlito"/>
                <a:cs typeface="Carlito"/>
              </a:rPr>
              <a:t>lub </a:t>
            </a:r>
            <a:r>
              <a:rPr sz="2500" spc="-10" dirty="0">
                <a:latin typeface="Carlito"/>
                <a:cs typeface="Carlito"/>
              </a:rPr>
              <a:t>całe </a:t>
            </a:r>
            <a:r>
              <a:rPr sz="2500" spc="-25" dirty="0">
                <a:latin typeface="Carlito"/>
                <a:cs typeface="Carlito"/>
              </a:rPr>
              <a:t>korpusy </a:t>
            </a:r>
            <a:r>
              <a:rPr sz="2500" spc="-45" dirty="0">
                <a:latin typeface="Carlito"/>
                <a:cs typeface="Carlito"/>
              </a:rPr>
              <a:t>tekstów, </a:t>
            </a:r>
            <a:r>
              <a:rPr sz="2500" spc="-10" dirty="0">
                <a:latin typeface="Carlito"/>
                <a:cs typeface="Carlito"/>
              </a:rPr>
              <a:t>występowanie  </a:t>
            </a:r>
            <a:r>
              <a:rPr sz="2500" spc="-5" dirty="0">
                <a:latin typeface="Carlito"/>
                <a:cs typeface="Carlito"/>
              </a:rPr>
              <a:t>słów i </a:t>
            </a:r>
            <a:r>
              <a:rPr sz="2500" spc="-15" dirty="0">
                <a:latin typeface="Carlito"/>
                <a:cs typeface="Carlito"/>
              </a:rPr>
              <a:t>wyrażenia kluczowe.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Font typeface="Carlito"/>
              <a:buChar char="•"/>
            </a:pPr>
            <a:endParaRPr sz="3600">
              <a:latin typeface="Carlito"/>
              <a:cs typeface="Carlito"/>
            </a:endParaRPr>
          </a:p>
          <a:p>
            <a:pPr marL="195580" marR="107314" indent="-183515">
              <a:lnSpc>
                <a:spcPct val="100000"/>
              </a:lnSpc>
              <a:buClr>
                <a:srgbClr val="92A199"/>
              </a:buClr>
              <a:buSzPct val="84000"/>
              <a:buChar char="•"/>
              <a:tabLst>
                <a:tab pos="196215" algn="l"/>
              </a:tabLst>
            </a:pPr>
            <a:r>
              <a:rPr sz="2500" spc="-5" dirty="0">
                <a:latin typeface="Carlito"/>
                <a:cs typeface="Carlito"/>
              </a:rPr>
              <a:t>Analizie </a:t>
            </a:r>
            <a:r>
              <a:rPr sz="2500" dirty="0">
                <a:latin typeface="Carlito"/>
                <a:cs typeface="Carlito"/>
              </a:rPr>
              <a:t>poddaje </a:t>
            </a:r>
            <a:r>
              <a:rPr sz="2500" spc="-5" dirty="0">
                <a:latin typeface="Carlito"/>
                <a:cs typeface="Carlito"/>
              </a:rPr>
              <a:t>się </a:t>
            </a:r>
            <a:r>
              <a:rPr sz="2500" spc="-20" dirty="0">
                <a:latin typeface="Carlito"/>
                <a:cs typeface="Carlito"/>
              </a:rPr>
              <a:t>zawartość tekstów </a:t>
            </a:r>
            <a:r>
              <a:rPr sz="2500" spc="-5" dirty="0">
                <a:latin typeface="Carlito"/>
                <a:cs typeface="Carlito"/>
              </a:rPr>
              <a:t>i wypowiedzi, wybierając  </a:t>
            </a:r>
            <a:r>
              <a:rPr sz="2500" spc="-10" dirty="0">
                <a:latin typeface="Carlito"/>
                <a:cs typeface="Carlito"/>
              </a:rPr>
              <a:t>istotne słowa </a:t>
            </a:r>
            <a:r>
              <a:rPr sz="2500" spc="-5" dirty="0">
                <a:latin typeface="Carlito"/>
                <a:cs typeface="Carlito"/>
              </a:rPr>
              <a:t>i</a:t>
            </a:r>
            <a:r>
              <a:rPr sz="2500" spc="-35" dirty="0">
                <a:latin typeface="Carlito"/>
                <a:cs typeface="Carlito"/>
              </a:rPr>
              <a:t> </a:t>
            </a:r>
            <a:r>
              <a:rPr sz="2500" spc="-45" dirty="0">
                <a:latin typeface="Carlito"/>
                <a:cs typeface="Carlito"/>
              </a:rPr>
              <a:t>frazy.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92A199"/>
              </a:buClr>
              <a:buFont typeface="Carlito"/>
              <a:buChar char="•"/>
            </a:pPr>
            <a:endParaRPr sz="3600">
              <a:latin typeface="Carlito"/>
              <a:cs typeface="Carlito"/>
            </a:endParaRPr>
          </a:p>
          <a:p>
            <a:pPr marL="195580" marR="6350" indent="-183515">
              <a:lnSpc>
                <a:spcPct val="100000"/>
              </a:lnSpc>
              <a:buClr>
                <a:srgbClr val="92A199"/>
              </a:buClr>
              <a:buSzPct val="84000"/>
              <a:buChar char="•"/>
              <a:tabLst>
                <a:tab pos="196215" algn="l"/>
              </a:tabLst>
            </a:pPr>
            <a:r>
              <a:rPr sz="2500" spc="-5" dirty="0">
                <a:latin typeface="Carlito"/>
                <a:cs typeface="Carlito"/>
              </a:rPr>
              <a:t>Zakłada się, </a:t>
            </a:r>
            <a:r>
              <a:rPr sz="2500" spc="-30" dirty="0">
                <a:latin typeface="Carlito"/>
                <a:cs typeface="Carlito"/>
              </a:rPr>
              <a:t>że </a:t>
            </a:r>
            <a:r>
              <a:rPr sz="2500" spc="-5" dirty="0">
                <a:latin typeface="Carlito"/>
                <a:cs typeface="Carlito"/>
              </a:rPr>
              <a:t>istnieją </a:t>
            </a:r>
            <a:r>
              <a:rPr sz="2500" spc="-10" dirty="0">
                <a:latin typeface="Carlito"/>
                <a:cs typeface="Carlito"/>
              </a:rPr>
              <a:t>pewne słowa, </a:t>
            </a:r>
            <a:r>
              <a:rPr sz="2500" spc="-20" dirty="0">
                <a:latin typeface="Carlito"/>
                <a:cs typeface="Carlito"/>
              </a:rPr>
              <a:t>które </a:t>
            </a:r>
            <a:r>
              <a:rPr sz="2500" spc="-5" dirty="0">
                <a:latin typeface="Carlito"/>
                <a:cs typeface="Carlito"/>
              </a:rPr>
              <a:t>ludzie </a:t>
            </a:r>
            <a:r>
              <a:rPr sz="2500" spc="-20" dirty="0">
                <a:latin typeface="Carlito"/>
                <a:cs typeface="Carlito"/>
              </a:rPr>
              <a:t>często </a:t>
            </a:r>
            <a:r>
              <a:rPr sz="2500" spc="-10" dirty="0">
                <a:latin typeface="Carlito"/>
                <a:cs typeface="Carlito"/>
              </a:rPr>
              <a:t>używają  </a:t>
            </a:r>
            <a:r>
              <a:rPr sz="2500" spc="-5" dirty="0">
                <a:latin typeface="Carlito"/>
                <a:cs typeface="Carlito"/>
              </a:rPr>
              <a:t>do </a:t>
            </a:r>
            <a:r>
              <a:rPr sz="2500" spc="-15" dirty="0">
                <a:latin typeface="Carlito"/>
                <a:cs typeface="Carlito"/>
              </a:rPr>
              <a:t>wyrażania silnych </a:t>
            </a:r>
            <a:r>
              <a:rPr sz="2500" spc="-10" dirty="0">
                <a:latin typeface="Carlito"/>
                <a:cs typeface="Carlito"/>
              </a:rPr>
              <a:t>uczuć. </a:t>
            </a:r>
            <a:r>
              <a:rPr sz="2500" spc="-25" dirty="0">
                <a:latin typeface="Carlito"/>
                <a:cs typeface="Carlito"/>
              </a:rPr>
              <a:t>Wystarczy </a:t>
            </a:r>
            <a:r>
              <a:rPr sz="2500" spc="-20" dirty="0">
                <a:latin typeface="Carlito"/>
                <a:cs typeface="Carlito"/>
              </a:rPr>
              <a:t>zatem stworzyć </a:t>
            </a:r>
            <a:r>
              <a:rPr sz="2500" spc="-10" dirty="0">
                <a:latin typeface="Carlito"/>
                <a:cs typeface="Carlito"/>
              </a:rPr>
              <a:t>listę </a:t>
            </a:r>
            <a:r>
              <a:rPr sz="2500" spc="-5" dirty="0">
                <a:latin typeface="Carlito"/>
                <a:cs typeface="Carlito"/>
              </a:rPr>
              <a:t>takich  słów i </a:t>
            </a:r>
            <a:r>
              <a:rPr sz="2500" spc="-10" dirty="0">
                <a:latin typeface="Carlito"/>
                <a:cs typeface="Carlito"/>
              </a:rPr>
              <a:t>polegać </a:t>
            </a:r>
            <a:r>
              <a:rPr sz="2500" dirty="0">
                <a:latin typeface="Carlito"/>
                <a:cs typeface="Carlito"/>
              </a:rPr>
              <a:t>wyłącznie na nich, </a:t>
            </a:r>
            <a:r>
              <a:rPr sz="2500" spc="-10" dirty="0">
                <a:latin typeface="Carlito"/>
                <a:cs typeface="Carlito"/>
              </a:rPr>
              <a:t>aby </a:t>
            </a:r>
            <a:r>
              <a:rPr sz="2500" spc="-15" dirty="0">
                <a:latin typeface="Carlito"/>
                <a:cs typeface="Carlito"/>
              </a:rPr>
              <a:t>sklasyfikować </a:t>
            </a:r>
            <a:r>
              <a:rPr sz="2500" spc="-10" dirty="0">
                <a:latin typeface="Carlito"/>
                <a:cs typeface="Carlito"/>
              </a:rPr>
              <a:t>dany </a:t>
            </a:r>
            <a:r>
              <a:rPr sz="2500" spc="-20" dirty="0">
                <a:latin typeface="Carlito"/>
                <a:cs typeface="Carlito"/>
              </a:rPr>
              <a:t>tekst  </a:t>
            </a:r>
            <a:r>
              <a:rPr sz="2500" dirty="0">
                <a:latin typeface="Carlito"/>
                <a:cs typeface="Carlito"/>
              </a:rPr>
              <a:t>[LEE,</a:t>
            </a:r>
            <a:r>
              <a:rPr sz="2500" spc="-20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2002].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92A199"/>
              </a:buClr>
              <a:buFont typeface="Carlito"/>
              <a:buChar char="•"/>
            </a:pPr>
            <a:endParaRPr sz="3600">
              <a:latin typeface="Carlito"/>
              <a:cs typeface="Carlito"/>
            </a:endParaRPr>
          </a:p>
          <a:p>
            <a:pPr marL="195580" marR="618490" indent="-183515">
              <a:lnSpc>
                <a:spcPct val="100000"/>
              </a:lnSpc>
              <a:buClr>
                <a:srgbClr val="92A199"/>
              </a:buClr>
              <a:buSzPct val="84000"/>
              <a:buChar char="•"/>
              <a:tabLst>
                <a:tab pos="196215" algn="l"/>
              </a:tabLst>
            </a:pPr>
            <a:r>
              <a:rPr sz="2500" spc="-5" dirty="0">
                <a:latin typeface="Carlito"/>
                <a:cs typeface="Carlito"/>
              </a:rPr>
              <a:t>Podejście </a:t>
            </a:r>
            <a:r>
              <a:rPr sz="2500" spc="-15" dirty="0">
                <a:latin typeface="Carlito"/>
                <a:cs typeface="Carlito"/>
              </a:rPr>
              <a:t>wykorzystujące </a:t>
            </a:r>
            <a:r>
              <a:rPr sz="2500" spc="-10" dirty="0">
                <a:latin typeface="Carlito"/>
                <a:cs typeface="Carlito"/>
              </a:rPr>
              <a:t>metody </a:t>
            </a:r>
            <a:r>
              <a:rPr sz="2500" spc="-20" dirty="0">
                <a:latin typeface="Carlito"/>
                <a:cs typeface="Carlito"/>
              </a:rPr>
              <a:t>słownikowe wykorzystuje  </a:t>
            </a:r>
            <a:r>
              <a:rPr sz="2500" spc="-10" dirty="0">
                <a:latin typeface="Carlito"/>
                <a:cs typeface="Carlito"/>
              </a:rPr>
              <a:t>znaczenia </a:t>
            </a:r>
            <a:r>
              <a:rPr sz="2500" spc="-15" dirty="0">
                <a:latin typeface="Carlito"/>
                <a:cs typeface="Carlito"/>
              </a:rPr>
              <a:t>analizowanych </a:t>
            </a:r>
            <a:r>
              <a:rPr sz="2500" spc="-20" dirty="0">
                <a:latin typeface="Carlito"/>
                <a:cs typeface="Carlito"/>
              </a:rPr>
              <a:t>wyrazów </a:t>
            </a:r>
            <a:r>
              <a:rPr sz="2500" spc="-5" dirty="0">
                <a:latin typeface="Carlito"/>
                <a:cs typeface="Carlito"/>
              </a:rPr>
              <a:t>i </a:t>
            </a:r>
            <a:r>
              <a:rPr sz="2500" spc="-10" dirty="0">
                <a:latin typeface="Carlito"/>
                <a:cs typeface="Carlito"/>
              </a:rPr>
              <a:t>bierze pod </a:t>
            </a:r>
            <a:r>
              <a:rPr sz="2500" spc="-15" dirty="0">
                <a:latin typeface="Carlito"/>
                <a:cs typeface="Carlito"/>
              </a:rPr>
              <a:t>uwagę </a:t>
            </a:r>
            <a:r>
              <a:rPr sz="2500" spc="-10" dirty="0">
                <a:latin typeface="Carlito"/>
                <a:cs typeface="Carlito"/>
              </a:rPr>
              <a:t>reguły  </a:t>
            </a:r>
            <a:r>
              <a:rPr sz="2500" spc="-15" dirty="0">
                <a:latin typeface="Carlito"/>
                <a:cs typeface="Carlito"/>
              </a:rPr>
              <a:t>leksykalne </a:t>
            </a:r>
            <a:r>
              <a:rPr sz="2500" spc="-5" dirty="0">
                <a:latin typeface="Carlito"/>
                <a:cs typeface="Carlito"/>
              </a:rPr>
              <a:t>danego</a:t>
            </a:r>
            <a:r>
              <a:rPr sz="2500" spc="20" dirty="0">
                <a:latin typeface="Carlito"/>
                <a:cs typeface="Carlito"/>
              </a:rPr>
              <a:t> </a:t>
            </a:r>
            <a:r>
              <a:rPr sz="2500" spc="-20" dirty="0">
                <a:latin typeface="Carlito"/>
                <a:cs typeface="Carlito"/>
              </a:rPr>
              <a:t>języka.</a:t>
            </a:r>
            <a:endParaRPr sz="2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7559" y="681608"/>
            <a:ext cx="45529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Metody</a:t>
            </a:r>
            <a:r>
              <a:rPr spc="-235" dirty="0"/>
              <a:t> </a:t>
            </a:r>
            <a:r>
              <a:rPr spc="-85" dirty="0"/>
              <a:t>leksykonowe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39" y="1649044"/>
            <a:ext cx="7792084" cy="4402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5714"/>
              <a:buChar char="•"/>
              <a:tabLst>
                <a:tab pos="196215" algn="l"/>
              </a:tabLst>
            </a:pPr>
            <a:r>
              <a:rPr sz="2800" spc="-15" dirty="0">
                <a:latin typeface="Carlito"/>
                <a:cs typeface="Carlito"/>
              </a:rPr>
              <a:t>Duża </a:t>
            </a:r>
            <a:r>
              <a:rPr sz="2800" spc="-10" dirty="0">
                <a:latin typeface="Carlito"/>
                <a:cs typeface="Carlito"/>
              </a:rPr>
              <a:t>zależność </a:t>
            </a:r>
            <a:r>
              <a:rPr sz="2800" dirty="0">
                <a:latin typeface="Carlito"/>
                <a:cs typeface="Carlito"/>
              </a:rPr>
              <a:t>od </a:t>
            </a:r>
            <a:r>
              <a:rPr sz="2800" spc="-20" dirty="0">
                <a:latin typeface="Carlito"/>
                <a:cs typeface="Carlito"/>
              </a:rPr>
              <a:t>języka </a:t>
            </a:r>
            <a:r>
              <a:rPr sz="2800" dirty="0">
                <a:latin typeface="Carlito"/>
                <a:cs typeface="Carlito"/>
              </a:rPr>
              <a:t>i specyfiki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zastosowań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2A199"/>
              </a:buClr>
              <a:buFont typeface="Carlito"/>
              <a:buChar char="•"/>
            </a:pPr>
            <a:endParaRPr sz="3900">
              <a:latin typeface="Carlito"/>
              <a:cs typeface="Carlito"/>
            </a:endParaRPr>
          </a:p>
          <a:p>
            <a:pPr marL="195580" marR="93345" indent="-183515">
              <a:lnSpc>
                <a:spcPct val="100000"/>
              </a:lnSpc>
              <a:buClr>
                <a:srgbClr val="92A199"/>
              </a:buClr>
              <a:buSzPct val="85714"/>
              <a:buChar char="•"/>
              <a:tabLst>
                <a:tab pos="196215" algn="l"/>
              </a:tabLst>
            </a:pPr>
            <a:r>
              <a:rPr sz="2800" spc="-5" dirty="0">
                <a:latin typeface="Carlito"/>
                <a:cs typeface="Carlito"/>
              </a:rPr>
              <a:t>Niezbędna </a:t>
            </a:r>
            <a:r>
              <a:rPr sz="2800" spc="-10" dirty="0">
                <a:latin typeface="Carlito"/>
                <a:cs typeface="Carlito"/>
              </a:rPr>
              <a:t>jest </a:t>
            </a:r>
            <a:r>
              <a:rPr sz="2800" dirty="0">
                <a:latin typeface="Carlito"/>
                <a:cs typeface="Carlito"/>
              </a:rPr>
              <a:t>znajomość </a:t>
            </a:r>
            <a:r>
              <a:rPr sz="2800" spc="-10" dirty="0">
                <a:latin typeface="Carlito"/>
                <a:cs typeface="Carlito"/>
              </a:rPr>
              <a:t>gramatyki danego </a:t>
            </a:r>
            <a:r>
              <a:rPr sz="2800" spc="-20" dirty="0">
                <a:latin typeface="Carlito"/>
                <a:cs typeface="Carlito"/>
              </a:rPr>
              <a:t>języka  </a:t>
            </a:r>
            <a:r>
              <a:rPr sz="2800" spc="-10" dirty="0">
                <a:latin typeface="Carlito"/>
                <a:cs typeface="Carlito"/>
              </a:rPr>
              <a:t>oraz </a:t>
            </a:r>
            <a:r>
              <a:rPr sz="2800" dirty="0">
                <a:latin typeface="Carlito"/>
                <a:cs typeface="Carlito"/>
              </a:rPr>
              <a:t>specyfiki wypowiedzi </a:t>
            </a:r>
            <a:r>
              <a:rPr sz="2800" spc="-10" dirty="0">
                <a:latin typeface="Carlito"/>
                <a:cs typeface="Carlito"/>
              </a:rPr>
              <a:t>związanej </a:t>
            </a:r>
            <a:r>
              <a:rPr sz="2800" spc="-40" dirty="0">
                <a:latin typeface="Carlito"/>
                <a:cs typeface="Carlito"/>
              </a:rPr>
              <a:t>ze</a:t>
            </a:r>
            <a:r>
              <a:rPr sz="2800" spc="-21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stosowanym  </a:t>
            </a:r>
            <a:r>
              <a:rPr sz="2800" dirty="0">
                <a:latin typeface="Carlito"/>
                <a:cs typeface="Carlito"/>
              </a:rPr>
              <a:t>słownictwem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92A199"/>
              </a:buClr>
              <a:buFont typeface="Carlito"/>
              <a:buChar char="•"/>
            </a:pPr>
            <a:endParaRPr sz="385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buClr>
                <a:srgbClr val="92A199"/>
              </a:buClr>
              <a:buSzPct val="85714"/>
              <a:buChar char="•"/>
              <a:tabLst>
                <a:tab pos="196215" algn="l"/>
              </a:tabLst>
            </a:pPr>
            <a:r>
              <a:rPr sz="2800" dirty="0">
                <a:latin typeface="Carlito"/>
                <a:cs typeface="Carlito"/>
              </a:rPr>
              <a:t>Słowniki </a:t>
            </a:r>
            <a:r>
              <a:rPr sz="2800" spc="-5" dirty="0">
                <a:latin typeface="Carlito"/>
                <a:cs typeface="Carlito"/>
              </a:rPr>
              <a:t>dla </a:t>
            </a:r>
            <a:r>
              <a:rPr sz="2800" spc="-25" dirty="0">
                <a:latin typeface="Carlito"/>
                <a:cs typeface="Carlito"/>
              </a:rPr>
              <a:t>różnych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języków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92A199"/>
              </a:buClr>
              <a:buFont typeface="Carlito"/>
              <a:buChar char="•"/>
            </a:pPr>
            <a:endParaRPr sz="385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buClr>
                <a:srgbClr val="92A199"/>
              </a:buClr>
              <a:buSzPct val="85714"/>
              <a:buChar char="•"/>
              <a:tabLst>
                <a:tab pos="196215" algn="l"/>
              </a:tabLst>
            </a:pPr>
            <a:r>
              <a:rPr sz="2800" spc="-10" dirty="0">
                <a:latin typeface="Carlito"/>
                <a:cs typeface="Carlito"/>
              </a:rPr>
              <a:t>Podatność </a:t>
            </a:r>
            <a:r>
              <a:rPr sz="2800" spc="-15" dirty="0">
                <a:latin typeface="Carlito"/>
                <a:cs typeface="Carlito"/>
              </a:rPr>
              <a:t>metod </a:t>
            </a:r>
            <a:r>
              <a:rPr sz="2800" spc="-5" dirty="0">
                <a:latin typeface="Carlito"/>
                <a:cs typeface="Carlito"/>
              </a:rPr>
              <a:t>na </a:t>
            </a:r>
            <a:r>
              <a:rPr sz="2800" spc="-20" dirty="0">
                <a:latin typeface="Carlito"/>
                <a:cs typeface="Carlito"/>
              </a:rPr>
              <a:t>różne </a:t>
            </a:r>
            <a:r>
              <a:rPr sz="2800" spc="-15" dirty="0">
                <a:latin typeface="Carlito"/>
                <a:cs typeface="Carlito"/>
              </a:rPr>
              <a:t>interpretacje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słownikowe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7559" y="681608"/>
            <a:ext cx="45529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Metody</a:t>
            </a:r>
            <a:r>
              <a:rPr spc="-235" dirty="0"/>
              <a:t> </a:t>
            </a:r>
            <a:r>
              <a:rPr spc="-85" dirty="0"/>
              <a:t>leksykonowe</a:t>
            </a:r>
          </a:p>
        </p:txBody>
      </p:sp>
      <p:sp>
        <p:nvSpPr>
          <p:cNvPr id="3" name="object 3"/>
          <p:cNvSpPr/>
          <p:nvPr/>
        </p:nvSpPr>
        <p:spPr>
          <a:xfrm>
            <a:off x="2227247" y="1646053"/>
            <a:ext cx="7136103" cy="7025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4875" y="2713792"/>
            <a:ext cx="2904490" cy="350837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400" b="1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Brand24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narzędzie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do 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monitoringu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Internetu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i</a:t>
            </a:r>
            <a:r>
              <a:rPr sz="1600" spc="-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wsparcia  </a:t>
            </a:r>
            <a:r>
              <a:rPr sz="1600" spc="-20" dirty="0">
                <a:solidFill>
                  <a:srgbClr val="7E7E7E"/>
                </a:solidFill>
                <a:latin typeface="Arial"/>
                <a:cs typeface="Arial"/>
              </a:rPr>
              <a:t>sprzedaży.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85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szybki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sposób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dotarcia do 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dyskusji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związanych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z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wybraną 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marką,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produktem lub</a:t>
            </a:r>
            <a:r>
              <a:rPr sz="1600" spc="-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tematem.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 marR="149860">
              <a:lnSpc>
                <a:spcPct val="100000"/>
              </a:lnSpc>
            </a:pP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Brand24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także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źródło</a:t>
            </a:r>
            <a:r>
              <a:rPr sz="1600" spc="-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analiz  dzięki którym poznasz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m.in. 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najbardziej </a:t>
            </a:r>
            <a:r>
              <a:rPr sz="1600" spc="-15" dirty="0">
                <a:solidFill>
                  <a:srgbClr val="7E7E7E"/>
                </a:solidFill>
                <a:latin typeface="Arial"/>
                <a:cs typeface="Arial"/>
              </a:rPr>
              <a:t>wpływowych 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użytkowników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social</a:t>
            </a:r>
            <a:r>
              <a:rPr sz="1600" spc="-5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media.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43045" y="2950614"/>
            <a:ext cx="3285430" cy="3211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698" y="7118984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7559" y="681608"/>
            <a:ext cx="45529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Metody</a:t>
            </a:r>
            <a:r>
              <a:rPr spc="-235" dirty="0"/>
              <a:t> </a:t>
            </a:r>
            <a:r>
              <a:rPr spc="-85" dirty="0"/>
              <a:t>leksykonowe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126" y="1972818"/>
            <a:ext cx="7477125" cy="4743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5580" marR="881380" indent="-182880">
              <a:lnSpc>
                <a:spcPct val="100000"/>
              </a:lnSpc>
              <a:spcBef>
                <a:spcPts val="90"/>
              </a:spcBef>
              <a:buClr>
                <a:srgbClr val="92A199"/>
              </a:buClr>
              <a:buSzPct val="84615"/>
              <a:buChar char="•"/>
              <a:tabLst>
                <a:tab pos="195580" algn="l"/>
              </a:tabLst>
            </a:pPr>
            <a:r>
              <a:rPr sz="2600" spc="-30" dirty="0">
                <a:latin typeface="Arial"/>
                <a:cs typeface="Arial"/>
              </a:rPr>
              <a:t>Słowa </a:t>
            </a:r>
            <a:r>
              <a:rPr sz="2600" spc="-5" dirty="0">
                <a:latin typeface="Arial"/>
                <a:cs typeface="Arial"/>
              </a:rPr>
              <a:t>lub </a:t>
            </a:r>
            <a:r>
              <a:rPr sz="2600" spc="-10" dirty="0">
                <a:latin typeface="Arial"/>
                <a:cs typeface="Arial"/>
              </a:rPr>
              <a:t>zwroty </a:t>
            </a:r>
            <a:r>
              <a:rPr sz="2600" spc="-15" dirty="0">
                <a:latin typeface="Arial"/>
                <a:cs typeface="Arial"/>
              </a:rPr>
              <a:t>powiązane </a:t>
            </a:r>
            <a:r>
              <a:rPr sz="2600" spc="-5" dirty="0">
                <a:latin typeface="Arial"/>
                <a:cs typeface="Arial"/>
              </a:rPr>
              <a:t>z </a:t>
            </a:r>
            <a:r>
              <a:rPr sz="2600" spc="-15" dirty="0">
                <a:latin typeface="Arial"/>
                <a:cs typeface="Arial"/>
              </a:rPr>
              <a:t>wydźwiękiem  </a:t>
            </a:r>
            <a:r>
              <a:rPr sz="2600" spc="-10" dirty="0">
                <a:latin typeface="Arial"/>
                <a:cs typeface="Arial"/>
              </a:rPr>
              <a:t>(polaryzacja)</a:t>
            </a:r>
            <a:endParaRPr sz="26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520"/>
              </a:spcBef>
              <a:buClr>
                <a:srgbClr val="92A199"/>
              </a:buClr>
              <a:buSzPct val="84090"/>
              <a:buChar char="•"/>
              <a:tabLst>
                <a:tab pos="469900" algn="l"/>
              </a:tabLst>
            </a:pPr>
            <a:r>
              <a:rPr sz="2200" spc="-15" dirty="0">
                <a:latin typeface="Arial"/>
                <a:cs typeface="Arial"/>
              </a:rPr>
              <a:t>Pozytywny: </a:t>
            </a:r>
            <a:r>
              <a:rPr sz="2200" spc="-30" dirty="0">
                <a:latin typeface="Arial"/>
                <a:cs typeface="Arial"/>
              </a:rPr>
              <a:t>piękny, </a:t>
            </a:r>
            <a:r>
              <a:rPr sz="2200" spc="-25" dirty="0">
                <a:latin typeface="Arial"/>
                <a:cs typeface="Arial"/>
              </a:rPr>
              <a:t>wspaniały, </a:t>
            </a:r>
            <a:r>
              <a:rPr sz="2200" spc="-35" dirty="0">
                <a:latin typeface="Arial"/>
                <a:cs typeface="Arial"/>
              </a:rPr>
              <a:t>dobry,</a:t>
            </a:r>
            <a:r>
              <a:rPr sz="2200" spc="19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niesamowity,</a:t>
            </a:r>
            <a:endParaRPr sz="22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505"/>
              </a:spcBef>
              <a:buClr>
                <a:srgbClr val="92A199"/>
              </a:buClr>
              <a:buSzPct val="84090"/>
              <a:buChar char="•"/>
              <a:tabLst>
                <a:tab pos="469900" algn="l"/>
              </a:tabLst>
            </a:pPr>
            <a:r>
              <a:rPr sz="2200" spc="-5" dirty="0">
                <a:latin typeface="Arial"/>
                <a:cs typeface="Arial"/>
              </a:rPr>
              <a:t>Negatywny: </a:t>
            </a:r>
            <a:r>
              <a:rPr sz="2200" spc="-55" dirty="0">
                <a:latin typeface="Arial"/>
                <a:cs typeface="Arial"/>
              </a:rPr>
              <a:t>zły, </a:t>
            </a:r>
            <a:r>
              <a:rPr sz="2200" spc="-20" dirty="0">
                <a:latin typeface="Arial"/>
                <a:cs typeface="Arial"/>
              </a:rPr>
              <a:t>straszny,</a:t>
            </a:r>
            <a:r>
              <a:rPr sz="2200" spc="-30" dirty="0">
                <a:latin typeface="Arial"/>
                <a:cs typeface="Arial"/>
              </a:rPr>
              <a:t> brudny.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92A199"/>
              </a:buClr>
              <a:buFont typeface="Arial"/>
              <a:buChar char="•"/>
            </a:pPr>
            <a:endParaRPr sz="33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latin typeface="Arial"/>
                <a:cs typeface="Arial"/>
              </a:rPr>
              <a:t>Zależne </a:t>
            </a:r>
            <a:r>
              <a:rPr sz="2800" spc="5" dirty="0">
                <a:latin typeface="Arial"/>
                <a:cs typeface="Arial"/>
              </a:rPr>
              <a:t>od kontekstu, a </a:t>
            </a:r>
            <a:r>
              <a:rPr sz="2800" dirty="0">
                <a:latin typeface="Arial"/>
                <a:cs typeface="Arial"/>
              </a:rPr>
              <a:t>nie </a:t>
            </a:r>
            <a:r>
              <a:rPr sz="2800" spc="-5" dirty="0">
                <a:latin typeface="Arial"/>
                <a:cs typeface="Arial"/>
              </a:rPr>
              <a:t>tylko </a:t>
            </a:r>
            <a:r>
              <a:rPr sz="2800" spc="5" dirty="0">
                <a:latin typeface="Arial"/>
                <a:cs typeface="Arial"/>
              </a:rPr>
              <a:t>od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dziedziny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41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lr>
                <a:srgbClr val="92A199"/>
              </a:buClr>
              <a:buSzPct val="82692"/>
              <a:buChar char="•"/>
              <a:tabLst>
                <a:tab pos="195580" algn="l"/>
              </a:tabLst>
            </a:pPr>
            <a:r>
              <a:rPr sz="2600" spc="-10" dirty="0">
                <a:latin typeface="Arial"/>
                <a:cs typeface="Arial"/>
              </a:rPr>
              <a:t>Główne </a:t>
            </a:r>
            <a:r>
              <a:rPr sz="2600" spc="-30" dirty="0">
                <a:latin typeface="Arial"/>
                <a:cs typeface="Arial"/>
              </a:rPr>
              <a:t>sposoby </a:t>
            </a:r>
            <a:r>
              <a:rPr sz="2600" spc="-35" dirty="0">
                <a:latin typeface="Arial"/>
                <a:cs typeface="Arial"/>
              </a:rPr>
              <a:t>budowania </a:t>
            </a:r>
            <a:r>
              <a:rPr sz="2600" spc="-25" dirty="0">
                <a:latin typeface="Arial"/>
                <a:cs typeface="Arial"/>
              </a:rPr>
              <a:t>list</a:t>
            </a:r>
            <a:r>
              <a:rPr sz="2600" spc="229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15"/>
              </a:spcBef>
              <a:buClr>
                <a:srgbClr val="92A199"/>
              </a:buClr>
              <a:buSzPct val="84090"/>
              <a:buChar char="•"/>
              <a:tabLst>
                <a:tab pos="469900" algn="l"/>
              </a:tabLst>
            </a:pPr>
            <a:r>
              <a:rPr sz="2200" spc="-5" dirty="0">
                <a:latin typeface="Arial"/>
                <a:cs typeface="Arial"/>
              </a:rPr>
              <a:t>Na </a:t>
            </a:r>
            <a:r>
              <a:rPr sz="2200" spc="-10" dirty="0">
                <a:latin typeface="Arial"/>
                <a:cs typeface="Arial"/>
              </a:rPr>
              <a:t>podstawie</a:t>
            </a:r>
            <a:r>
              <a:rPr sz="2200" spc="-10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słowników</a:t>
            </a:r>
            <a:endParaRPr sz="22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505"/>
              </a:spcBef>
              <a:buClr>
                <a:srgbClr val="92A199"/>
              </a:buClr>
              <a:buSzPct val="84090"/>
              <a:buChar char="•"/>
              <a:tabLst>
                <a:tab pos="469900" algn="l"/>
              </a:tabLst>
            </a:pPr>
            <a:r>
              <a:rPr sz="2200" spc="5" dirty="0">
                <a:latin typeface="Arial"/>
                <a:cs typeface="Arial"/>
              </a:rPr>
              <a:t>Oparte na</a:t>
            </a:r>
            <a:r>
              <a:rPr sz="2200" spc="-10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korpusach</a:t>
            </a:r>
            <a:endParaRPr sz="22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505"/>
              </a:spcBef>
              <a:buClr>
                <a:srgbClr val="92A199"/>
              </a:buClr>
              <a:buSzPct val="84090"/>
              <a:buChar char="•"/>
              <a:tabLst>
                <a:tab pos="469900" algn="l"/>
              </a:tabLst>
            </a:pPr>
            <a:r>
              <a:rPr sz="2200" spc="-10" dirty="0">
                <a:latin typeface="Arial"/>
                <a:cs typeface="Arial"/>
              </a:rPr>
              <a:t>Manualne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0165" y="681608"/>
            <a:ext cx="196786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WordNet</a:t>
            </a:r>
          </a:p>
        </p:txBody>
      </p:sp>
      <p:sp>
        <p:nvSpPr>
          <p:cNvPr id="3" name="object 3"/>
          <p:cNvSpPr/>
          <p:nvPr/>
        </p:nvSpPr>
        <p:spPr>
          <a:xfrm>
            <a:off x="6861047" y="1359408"/>
            <a:ext cx="3529583" cy="5462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84375" y="1542415"/>
            <a:ext cx="473710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27329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latin typeface="Carlito"/>
                <a:cs typeface="Carlito"/>
              </a:rPr>
              <a:t>WordNet </a:t>
            </a:r>
            <a:r>
              <a:rPr sz="1800" dirty="0">
                <a:latin typeface="Carlito"/>
                <a:cs typeface="Carlito"/>
              </a:rPr>
              <a:t>- </a:t>
            </a:r>
            <a:r>
              <a:rPr sz="1800" spc="-10" dirty="0">
                <a:latin typeface="Carlito"/>
                <a:cs typeface="Carlito"/>
              </a:rPr>
              <a:t>elektroniczna baza </a:t>
            </a:r>
            <a:r>
              <a:rPr sz="1800" spc="-15" dirty="0">
                <a:latin typeface="Carlito"/>
                <a:cs typeface="Carlito"/>
              </a:rPr>
              <a:t>leksykalna, jest  </a:t>
            </a:r>
            <a:r>
              <a:rPr sz="1800" spc="-10" dirty="0">
                <a:latin typeface="Carlito"/>
                <a:cs typeface="Carlito"/>
              </a:rPr>
              <a:t>uważana za najważniejszy </a:t>
            </a:r>
            <a:r>
              <a:rPr sz="1800" spc="-5" dirty="0">
                <a:latin typeface="Carlito"/>
                <a:cs typeface="Carlito"/>
              </a:rPr>
              <a:t>zasób </a:t>
            </a:r>
            <a:r>
              <a:rPr sz="1800" spc="-20" dirty="0">
                <a:latin typeface="Carlito"/>
                <a:cs typeface="Carlito"/>
              </a:rPr>
              <a:t>dostępny </a:t>
            </a:r>
            <a:r>
              <a:rPr sz="1800" spc="-5" dirty="0">
                <a:latin typeface="Carlito"/>
                <a:cs typeface="Carlito"/>
              </a:rPr>
              <a:t>dla  </a:t>
            </a:r>
            <a:r>
              <a:rPr sz="1800" spc="-15" dirty="0">
                <a:latin typeface="Carlito"/>
                <a:cs typeface="Carlito"/>
              </a:rPr>
              <a:t>naukowców </a:t>
            </a:r>
            <a:r>
              <a:rPr sz="1800" dirty="0">
                <a:latin typeface="Carlito"/>
                <a:cs typeface="Carlito"/>
              </a:rPr>
              <a:t>w </a:t>
            </a:r>
            <a:r>
              <a:rPr sz="1800" spc="-10" dirty="0">
                <a:latin typeface="Carlito"/>
                <a:cs typeface="Carlito"/>
              </a:rPr>
              <a:t>dziedzinie lingwistyki  obliczeniowej, analizy </a:t>
            </a:r>
            <a:r>
              <a:rPr sz="1800" spc="-20" dirty="0">
                <a:latin typeface="Carlito"/>
                <a:cs typeface="Carlito"/>
              </a:rPr>
              <a:t>tekstu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5" dirty="0">
                <a:latin typeface="Carlito"/>
                <a:cs typeface="Carlito"/>
              </a:rPr>
              <a:t>wielu  </a:t>
            </a:r>
            <a:r>
              <a:rPr sz="1800" spc="-10" dirty="0">
                <a:latin typeface="Carlito"/>
                <a:cs typeface="Carlito"/>
              </a:rPr>
              <a:t>powiązanych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dziedzin.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rlito"/>
              <a:cs typeface="Carlito"/>
            </a:endParaRPr>
          </a:p>
          <a:p>
            <a:pPr marL="299085" marR="74231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Carlito"/>
                <a:cs typeface="Carlito"/>
              </a:rPr>
              <a:t>Konstrukcja jest </a:t>
            </a:r>
            <a:r>
              <a:rPr sz="1800" spc="-10" dirty="0">
                <a:latin typeface="Carlito"/>
                <a:cs typeface="Carlito"/>
              </a:rPr>
              <a:t>inspirowana obecnymi  psycholingwistycznymi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5" dirty="0">
                <a:latin typeface="Carlito"/>
                <a:cs typeface="Carlito"/>
              </a:rPr>
              <a:t>obliczeniowymi  </a:t>
            </a:r>
            <a:r>
              <a:rPr sz="1800" spc="-10" dirty="0">
                <a:latin typeface="Carlito"/>
                <a:cs typeface="Carlito"/>
              </a:rPr>
              <a:t>teoriami </a:t>
            </a:r>
            <a:r>
              <a:rPr sz="1800" spc="-5" dirty="0">
                <a:latin typeface="Carlito"/>
                <a:cs typeface="Carlito"/>
              </a:rPr>
              <a:t>ludzkiej pamięci</a:t>
            </a:r>
            <a:r>
              <a:rPr sz="1800" spc="6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leksykalnej.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Angielskie rzeczowniki, </a:t>
            </a:r>
            <a:r>
              <a:rPr sz="1800" spc="-5" dirty="0">
                <a:latin typeface="Carlito"/>
                <a:cs typeface="Carlito"/>
              </a:rPr>
              <a:t>czasowniki,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przymiotniki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i </a:t>
            </a:r>
            <a:r>
              <a:rPr sz="1800" spc="-5" dirty="0">
                <a:latin typeface="Carlito"/>
                <a:cs typeface="Carlito"/>
              </a:rPr>
              <a:t>przysłówki są </a:t>
            </a:r>
            <a:r>
              <a:rPr sz="1800" spc="-15" dirty="0">
                <a:latin typeface="Carlito"/>
                <a:cs typeface="Carlito"/>
              </a:rPr>
              <a:t>zorganizowane </a:t>
            </a:r>
            <a:r>
              <a:rPr sz="1800" dirty="0">
                <a:latin typeface="Carlito"/>
                <a:cs typeface="Carlito"/>
              </a:rPr>
              <a:t>w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zestawy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800" spc="-20" dirty="0">
                <a:latin typeface="Carlito"/>
                <a:cs typeface="Carlito"/>
              </a:rPr>
              <a:t>synonimów, </a:t>
            </a:r>
            <a:r>
              <a:rPr sz="1800" dirty="0">
                <a:latin typeface="Carlito"/>
                <a:cs typeface="Carlito"/>
              </a:rPr>
              <a:t>z </a:t>
            </a:r>
            <a:r>
              <a:rPr sz="1800" spc="-10" dirty="0">
                <a:latin typeface="Carlito"/>
                <a:cs typeface="Carlito"/>
              </a:rPr>
              <a:t>których </a:t>
            </a:r>
            <a:r>
              <a:rPr sz="1800" spc="-20" dirty="0">
                <a:latin typeface="Carlito"/>
                <a:cs typeface="Carlito"/>
              </a:rPr>
              <a:t>każdy reprezentuje</a:t>
            </a:r>
            <a:r>
              <a:rPr sz="1800" spc="9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jedną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leżącą </a:t>
            </a:r>
            <a:r>
              <a:rPr sz="1800" dirty="0">
                <a:latin typeface="Carlito"/>
                <a:cs typeface="Carlito"/>
              </a:rPr>
              <a:t>u </a:t>
            </a:r>
            <a:r>
              <a:rPr sz="1800" spc="-15" dirty="0">
                <a:latin typeface="Carlito"/>
                <a:cs typeface="Carlito"/>
              </a:rPr>
              <a:t>podstaw leksykalizowaną</a:t>
            </a:r>
            <a:r>
              <a:rPr sz="1800" spc="6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koncepcję.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latin typeface="Carlito"/>
                <a:cs typeface="Carlito"/>
              </a:rPr>
              <a:t>Zestawy </a:t>
            </a:r>
            <a:r>
              <a:rPr sz="1800" spc="-5" dirty="0">
                <a:latin typeface="Carlito"/>
                <a:cs typeface="Carlito"/>
              </a:rPr>
              <a:t>synonimów </a:t>
            </a:r>
            <a:r>
              <a:rPr sz="1800" dirty="0">
                <a:latin typeface="Carlito"/>
                <a:cs typeface="Carlito"/>
              </a:rPr>
              <a:t>łącz </a:t>
            </a:r>
            <a:r>
              <a:rPr sz="1800" spc="-10" dirty="0">
                <a:latin typeface="Carlito"/>
                <a:cs typeface="Carlito"/>
              </a:rPr>
              <a:t>różne relacje</a:t>
            </a:r>
            <a:r>
              <a:rPr sz="1800" spc="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w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postaci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sieci.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9836" y="681608"/>
            <a:ext cx="41522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SENTIWORDNET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3757" y="7716113"/>
            <a:ext cx="78860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Baccianella, </a:t>
            </a:r>
            <a:r>
              <a:rPr sz="1800" spc="-10" dirty="0">
                <a:latin typeface="Carlito"/>
                <a:cs typeface="Carlito"/>
              </a:rPr>
              <a:t>S., </a:t>
            </a:r>
            <a:r>
              <a:rPr sz="1800" spc="-5" dirty="0">
                <a:latin typeface="Carlito"/>
                <a:cs typeface="Carlito"/>
              </a:rPr>
              <a:t>Esuli, </a:t>
            </a:r>
            <a:r>
              <a:rPr sz="1800" spc="-10" dirty="0">
                <a:latin typeface="Carlito"/>
                <a:cs typeface="Carlito"/>
              </a:rPr>
              <a:t>A., </a:t>
            </a:r>
            <a:r>
              <a:rPr sz="1800" dirty="0">
                <a:latin typeface="Carlito"/>
                <a:cs typeface="Carlito"/>
              </a:rPr>
              <a:t>&amp; </a:t>
            </a:r>
            <a:r>
              <a:rPr sz="1800" spc="-10" dirty="0">
                <a:latin typeface="Carlito"/>
                <a:cs typeface="Carlito"/>
              </a:rPr>
              <a:t>Sebastiani, </a:t>
            </a:r>
            <a:r>
              <a:rPr sz="1800" spc="-90" dirty="0">
                <a:latin typeface="Carlito"/>
                <a:cs typeface="Carlito"/>
              </a:rPr>
              <a:t>F. </a:t>
            </a:r>
            <a:r>
              <a:rPr sz="1800" spc="-5" dirty="0">
                <a:latin typeface="Carlito"/>
                <a:cs typeface="Carlito"/>
              </a:rPr>
              <a:t>(2010, May). </a:t>
            </a:r>
            <a:r>
              <a:rPr sz="1800" spc="-15" dirty="0">
                <a:latin typeface="Carlito"/>
                <a:cs typeface="Carlito"/>
              </a:rPr>
              <a:t>Sentiwordnet </a:t>
            </a:r>
            <a:r>
              <a:rPr sz="1800" dirty="0">
                <a:latin typeface="Carlito"/>
                <a:cs typeface="Carlito"/>
              </a:rPr>
              <a:t>3.0: an </a:t>
            </a:r>
            <a:r>
              <a:rPr sz="1800" spc="-5" dirty="0">
                <a:latin typeface="Carlito"/>
                <a:cs typeface="Carlito"/>
              </a:rPr>
              <a:t>enhanced  </a:t>
            </a:r>
            <a:r>
              <a:rPr sz="1800" spc="-15" dirty="0">
                <a:latin typeface="Carlito"/>
                <a:cs typeface="Carlito"/>
              </a:rPr>
              <a:t>lexical </a:t>
            </a:r>
            <a:r>
              <a:rPr sz="1800" spc="-10" dirty="0">
                <a:latin typeface="Carlito"/>
                <a:cs typeface="Carlito"/>
              </a:rPr>
              <a:t>resource </a:t>
            </a:r>
            <a:r>
              <a:rPr sz="1800" spc="-15" dirty="0">
                <a:latin typeface="Carlito"/>
                <a:cs typeface="Carlito"/>
              </a:rPr>
              <a:t>for sentiment </a:t>
            </a:r>
            <a:r>
              <a:rPr sz="1800" spc="-10" dirty="0">
                <a:latin typeface="Carlito"/>
                <a:cs typeface="Carlito"/>
              </a:rPr>
              <a:t>analysis </a:t>
            </a:r>
            <a:r>
              <a:rPr sz="1800" spc="-5" dirty="0">
                <a:latin typeface="Carlito"/>
                <a:cs typeface="Carlito"/>
              </a:rPr>
              <a:t>and opinion </a:t>
            </a:r>
            <a:r>
              <a:rPr sz="1800" spc="-10" dirty="0">
                <a:latin typeface="Carlito"/>
                <a:cs typeface="Carlito"/>
              </a:rPr>
              <a:t>mining. </a:t>
            </a:r>
            <a:r>
              <a:rPr sz="1800" dirty="0">
                <a:latin typeface="Carlito"/>
                <a:cs typeface="Carlito"/>
              </a:rPr>
              <a:t>In </a:t>
            </a:r>
            <a:r>
              <a:rPr sz="1800" spc="-10" dirty="0">
                <a:latin typeface="Carlito"/>
                <a:cs typeface="Carlito"/>
              </a:rPr>
              <a:t>Lrec </a:t>
            </a:r>
            <a:r>
              <a:rPr sz="1800" spc="-15" dirty="0">
                <a:latin typeface="Carlito"/>
                <a:cs typeface="Carlito"/>
              </a:rPr>
              <a:t>(Vol. </a:t>
            </a:r>
            <a:r>
              <a:rPr sz="1800" dirty="0">
                <a:latin typeface="Carlito"/>
                <a:cs typeface="Carlito"/>
              </a:rPr>
              <a:t>10, </a:t>
            </a:r>
            <a:r>
              <a:rPr sz="1800" spc="-5" dirty="0">
                <a:latin typeface="Carlito"/>
                <a:cs typeface="Carlito"/>
              </a:rPr>
              <a:t>No. </a:t>
            </a:r>
            <a:r>
              <a:rPr sz="1800" dirty="0">
                <a:latin typeface="Carlito"/>
                <a:cs typeface="Carlito"/>
              </a:rPr>
              <a:t>2010,  </a:t>
            </a:r>
            <a:r>
              <a:rPr sz="1800" spc="-10" dirty="0">
                <a:latin typeface="Carlito"/>
                <a:cs typeface="Carlito"/>
              </a:rPr>
              <a:t>pp.</a:t>
            </a:r>
            <a:r>
              <a:rPr sz="1800" spc="1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2200-2204).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9117" y="1757553"/>
            <a:ext cx="5346065" cy="5239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5242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SENTIWORDNET </a:t>
            </a:r>
            <a:r>
              <a:rPr sz="1800" dirty="0">
                <a:latin typeface="Carlito"/>
                <a:cs typeface="Carlito"/>
              </a:rPr>
              <a:t>3.0, </a:t>
            </a:r>
            <a:r>
              <a:rPr sz="1800" spc="-5" dirty="0">
                <a:latin typeface="Carlito"/>
                <a:cs typeface="Carlito"/>
              </a:rPr>
              <a:t>zasób </a:t>
            </a:r>
            <a:r>
              <a:rPr sz="1800" spc="-15" dirty="0">
                <a:latin typeface="Carlito"/>
                <a:cs typeface="Carlito"/>
              </a:rPr>
              <a:t>leksykalny opracowany  </a:t>
            </a:r>
            <a:r>
              <a:rPr sz="1800" spc="-10" dirty="0">
                <a:latin typeface="Carlito"/>
                <a:cs typeface="Carlito"/>
              </a:rPr>
              <a:t>specjalnie </a:t>
            </a:r>
            <a:r>
              <a:rPr sz="1800" spc="-5" dirty="0">
                <a:latin typeface="Carlito"/>
                <a:cs typeface="Carlito"/>
              </a:rPr>
              <a:t>do obsługi </a:t>
            </a:r>
            <a:r>
              <a:rPr sz="1800" spc="-10" dirty="0">
                <a:latin typeface="Carlito"/>
                <a:cs typeface="Carlito"/>
              </a:rPr>
              <a:t>klasyfikacji </a:t>
            </a:r>
            <a:r>
              <a:rPr sz="1800" spc="-5" dirty="0">
                <a:latin typeface="Carlito"/>
                <a:cs typeface="Carlito"/>
              </a:rPr>
              <a:t>opinii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15" dirty="0">
                <a:latin typeface="Carlito"/>
                <a:cs typeface="Carlito"/>
              </a:rPr>
              <a:t>eksploracji  </a:t>
            </a:r>
            <a:r>
              <a:rPr sz="1800" spc="-10" dirty="0">
                <a:latin typeface="Carlito"/>
                <a:cs typeface="Carlito"/>
              </a:rPr>
              <a:t>opinii.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SENTIWORDNET </a:t>
            </a:r>
            <a:r>
              <a:rPr sz="1800" dirty="0">
                <a:latin typeface="Carlito"/>
                <a:cs typeface="Carlito"/>
              </a:rPr>
              <a:t>3.0 </a:t>
            </a:r>
            <a:r>
              <a:rPr sz="1800" spc="-15" dirty="0">
                <a:latin typeface="Carlito"/>
                <a:cs typeface="Carlito"/>
              </a:rPr>
              <a:t>jest </a:t>
            </a:r>
            <a:r>
              <a:rPr sz="1800" spc="-5" dirty="0">
                <a:latin typeface="Carlito"/>
                <a:cs typeface="Carlito"/>
              </a:rPr>
              <a:t>publicznie </a:t>
            </a:r>
            <a:r>
              <a:rPr sz="1800" spc="-20" dirty="0">
                <a:latin typeface="Carlito"/>
                <a:cs typeface="Carlito"/>
              </a:rPr>
              <a:t>dostępny </a:t>
            </a:r>
            <a:r>
              <a:rPr sz="1800" spc="-5" dirty="0">
                <a:latin typeface="Carlito"/>
                <a:cs typeface="Carlito"/>
              </a:rPr>
              <a:t>do celów  </a:t>
            </a:r>
            <a:r>
              <a:rPr sz="1800" spc="-15" dirty="0">
                <a:latin typeface="Carlito"/>
                <a:cs typeface="Carlito"/>
              </a:rPr>
              <a:t>badawczych, </a:t>
            </a:r>
            <a:r>
              <a:rPr sz="1800" spc="-10" dirty="0">
                <a:latin typeface="Carlito"/>
                <a:cs typeface="Carlito"/>
              </a:rPr>
              <a:t>obecnie licencjonowany dla </a:t>
            </a:r>
            <a:r>
              <a:rPr sz="1800" spc="-5" dirty="0">
                <a:latin typeface="Carlito"/>
                <a:cs typeface="Carlito"/>
              </a:rPr>
              <a:t>ponad </a:t>
            </a:r>
            <a:r>
              <a:rPr sz="1800" dirty="0">
                <a:latin typeface="Carlito"/>
                <a:cs typeface="Carlito"/>
              </a:rPr>
              <a:t>300  </a:t>
            </a:r>
            <a:r>
              <a:rPr sz="1800" spc="-10" dirty="0">
                <a:latin typeface="Carlito"/>
                <a:cs typeface="Carlito"/>
              </a:rPr>
              <a:t>grup badawczych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15" dirty="0">
                <a:latin typeface="Carlito"/>
                <a:cs typeface="Carlito"/>
              </a:rPr>
              <a:t>wykorzystywanego </a:t>
            </a:r>
            <a:r>
              <a:rPr sz="1800" dirty="0">
                <a:latin typeface="Carlito"/>
                <a:cs typeface="Carlito"/>
              </a:rPr>
              <a:t>w </a:t>
            </a:r>
            <a:r>
              <a:rPr sz="1800" spc="-15" dirty="0">
                <a:latin typeface="Carlito"/>
                <a:cs typeface="Carlito"/>
              </a:rPr>
              <a:t>różnych  </a:t>
            </a:r>
            <a:r>
              <a:rPr sz="1800" spc="-10" dirty="0">
                <a:latin typeface="Carlito"/>
                <a:cs typeface="Carlito"/>
              </a:rPr>
              <a:t>projektach badawczych </a:t>
            </a:r>
            <a:r>
              <a:rPr sz="1800" spc="-5" dirty="0">
                <a:latin typeface="Carlito"/>
                <a:cs typeface="Carlito"/>
              </a:rPr>
              <a:t>na całym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świecie.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rlito"/>
              <a:cs typeface="Carlito"/>
            </a:endParaRPr>
          </a:p>
          <a:p>
            <a:pPr marL="299085" marR="47879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SENTIWORDNET </a:t>
            </a:r>
            <a:r>
              <a:rPr sz="1800" spc="-15" dirty="0">
                <a:latin typeface="Carlito"/>
                <a:cs typeface="Carlito"/>
              </a:rPr>
              <a:t>jest </a:t>
            </a:r>
            <a:r>
              <a:rPr sz="1800" spc="-5" dirty="0">
                <a:latin typeface="Carlito"/>
                <a:cs typeface="Carlito"/>
              </a:rPr>
              <a:t>wynikiem </a:t>
            </a:r>
            <a:r>
              <a:rPr sz="1800" spc="-10" dirty="0">
                <a:latin typeface="Carlito"/>
                <a:cs typeface="Carlito"/>
              </a:rPr>
              <a:t>automatycznego  dodawania </a:t>
            </a:r>
            <a:r>
              <a:rPr sz="1800" spc="-5" dirty="0">
                <a:latin typeface="Carlito"/>
                <a:cs typeface="Carlito"/>
              </a:rPr>
              <a:t>adnotacji </a:t>
            </a:r>
            <a:r>
              <a:rPr sz="1800" spc="-10" dirty="0">
                <a:latin typeface="Carlito"/>
                <a:cs typeface="Carlito"/>
              </a:rPr>
              <a:t>do </a:t>
            </a:r>
            <a:r>
              <a:rPr sz="1800" spc="-15" dirty="0">
                <a:latin typeface="Carlito"/>
                <a:cs typeface="Carlito"/>
              </a:rPr>
              <a:t>wszystkich </a:t>
            </a:r>
            <a:r>
              <a:rPr sz="1800" spc="-20" dirty="0">
                <a:latin typeface="Carlito"/>
                <a:cs typeface="Carlito"/>
              </a:rPr>
              <a:t>zestawów  </a:t>
            </a:r>
            <a:r>
              <a:rPr sz="1800" spc="-5" dirty="0">
                <a:latin typeface="Carlito"/>
                <a:cs typeface="Carlito"/>
              </a:rPr>
              <a:t>WORDNET </a:t>
            </a:r>
            <a:r>
              <a:rPr sz="1800" spc="-10" dirty="0">
                <a:latin typeface="Carlito"/>
                <a:cs typeface="Carlito"/>
              </a:rPr>
              <a:t>zgodnie </a:t>
            </a:r>
            <a:r>
              <a:rPr sz="1800" dirty="0">
                <a:latin typeface="Carlito"/>
                <a:cs typeface="Carlito"/>
              </a:rPr>
              <a:t>z ich </a:t>
            </a:r>
            <a:r>
              <a:rPr sz="1800" spc="-10" dirty="0">
                <a:latin typeface="Carlito"/>
                <a:cs typeface="Carlito"/>
              </a:rPr>
              <a:t>stopniami </a:t>
            </a:r>
            <a:r>
              <a:rPr sz="1800" spc="-5" dirty="0">
                <a:latin typeface="Carlito"/>
                <a:cs typeface="Carlito"/>
              </a:rPr>
              <a:t>pozytywności,  </a:t>
            </a:r>
            <a:r>
              <a:rPr sz="1800" spc="-10" dirty="0">
                <a:latin typeface="Carlito"/>
                <a:cs typeface="Carlito"/>
              </a:rPr>
              <a:t>negatywności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neutralności.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Algorytm </a:t>
            </a:r>
            <a:r>
              <a:rPr sz="1800" spc="-20" dirty="0">
                <a:latin typeface="Carlito"/>
                <a:cs typeface="Carlito"/>
              </a:rPr>
              <a:t>został </a:t>
            </a:r>
            <a:r>
              <a:rPr sz="1800" spc="-5" dirty="0">
                <a:latin typeface="Carlito"/>
                <a:cs typeface="Carlito"/>
              </a:rPr>
              <a:t>użyty do </a:t>
            </a:r>
            <a:r>
              <a:rPr sz="1800" spc="-10" dirty="0">
                <a:latin typeface="Carlito"/>
                <a:cs typeface="Carlito"/>
              </a:rPr>
              <a:t>klasyfikacji</a:t>
            </a:r>
            <a:r>
              <a:rPr sz="1800" spc="9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obiektów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WORDNET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25" dirty="0">
                <a:latin typeface="Carlito"/>
                <a:cs typeface="Carlito"/>
              </a:rPr>
              <a:t>Poprawa </a:t>
            </a:r>
            <a:r>
              <a:rPr sz="1800" spc="-5" dirty="0">
                <a:latin typeface="Carlito"/>
                <a:cs typeface="Carlito"/>
              </a:rPr>
              <a:t>dokładności </a:t>
            </a:r>
            <a:r>
              <a:rPr sz="1800" dirty="0">
                <a:latin typeface="Carlito"/>
                <a:cs typeface="Carlito"/>
              </a:rPr>
              <a:t>o </a:t>
            </a:r>
            <a:r>
              <a:rPr sz="1800" spc="-15" dirty="0">
                <a:latin typeface="Carlito"/>
                <a:cs typeface="Carlito"/>
              </a:rPr>
              <a:t>około </a:t>
            </a:r>
            <a:r>
              <a:rPr sz="1800" dirty="0">
                <a:latin typeface="Carlito"/>
                <a:cs typeface="Carlito"/>
              </a:rPr>
              <a:t>20% w </a:t>
            </a:r>
            <a:r>
              <a:rPr sz="1800" spc="-15" dirty="0">
                <a:latin typeface="Carlito"/>
                <a:cs typeface="Carlito"/>
              </a:rPr>
              <a:t>stosunku</a:t>
            </a:r>
            <a:r>
              <a:rPr sz="1800" spc="1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do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SENTIWORDNET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1.0.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16395" y="1859708"/>
            <a:ext cx="2367095" cy="1982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9836" y="681608"/>
            <a:ext cx="41522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SENTIWORDNET</a:t>
            </a:r>
          </a:p>
        </p:txBody>
      </p:sp>
      <p:sp>
        <p:nvSpPr>
          <p:cNvPr id="3" name="object 3"/>
          <p:cNvSpPr/>
          <p:nvPr/>
        </p:nvSpPr>
        <p:spPr>
          <a:xfrm>
            <a:off x="2063495" y="1752600"/>
            <a:ext cx="8159496" cy="2560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9592" y="4419600"/>
            <a:ext cx="8153400" cy="2298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6809" y="366140"/>
            <a:ext cx="23063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SłowoSieć</a:t>
            </a:r>
          </a:p>
        </p:txBody>
      </p:sp>
      <p:sp>
        <p:nvSpPr>
          <p:cNvPr id="3" name="object 3"/>
          <p:cNvSpPr/>
          <p:nvPr/>
        </p:nvSpPr>
        <p:spPr>
          <a:xfrm>
            <a:off x="1906957" y="1733466"/>
            <a:ext cx="4391682" cy="4503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2376" y="1700910"/>
            <a:ext cx="3318510" cy="459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1615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arlito"/>
                <a:cs typeface="Carlito"/>
              </a:rPr>
              <a:t>Projekty, </a:t>
            </a:r>
            <a:r>
              <a:rPr sz="1200" dirty="0">
                <a:latin typeface="Carlito"/>
                <a:cs typeface="Carlito"/>
              </a:rPr>
              <a:t>w </a:t>
            </a:r>
            <a:r>
              <a:rPr sz="1200" spc="-10" dirty="0">
                <a:latin typeface="Carlito"/>
                <a:cs typeface="Carlito"/>
              </a:rPr>
              <a:t>ramach których </a:t>
            </a:r>
            <a:r>
              <a:rPr sz="1200" spc="-5" dirty="0">
                <a:latin typeface="Carlito"/>
                <a:cs typeface="Carlito"/>
              </a:rPr>
              <a:t>była </a:t>
            </a:r>
            <a:r>
              <a:rPr sz="1200" spc="-10" dirty="0">
                <a:latin typeface="Carlito"/>
                <a:cs typeface="Carlito"/>
              </a:rPr>
              <a:t>lub </a:t>
            </a:r>
            <a:r>
              <a:rPr sz="1200" spc="-5" dirty="0">
                <a:latin typeface="Carlito"/>
                <a:cs typeface="Carlito"/>
              </a:rPr>
              <a:t>jest </a:t>
            </a:r>
            <a:r>
              <a:rPr sz="1200" spc="-15" dirty="0">
                <a:latin typeface="Carlito"/>
                <a:cs typeface="Carlito"/>
              </a:rPr>
              <a:t>rozwijana  </a:t>
            </a:r>
            <a:r>
              <a:rPr sz="1200" spc="-5" dirty="0">
                <a:latin typeface="Carlito"/>
                <a:cs typeface="Carlito"/>
              </a:rPr>
              <a:t>Słowosieć: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spc="-5" dirty="0">
                <a:latin typeface="Carlito"/>
                <a:cs typeface="Carlito"/>
              </a:rPr>
              <a:t>Automatyczne metody </a:t>
            </a:r>
            <a:r>
              <a:rPr sz="1200" spc="-15" dirty="0">
                <a:latin typeface="Carlito"/>
                <a:cs typeface="Carlito"/>
              </a:rPr>
              <a:t>konstrukcji </a:t>
            </a:r>
            <a:r>
              <a:rPr sz="1200" spc="-5" dirty="0">
                <a:latin typeface="Carlito"/>
                <a:cs typeface="Carlito"/>
              </a:rPr>
              <a:t>sieci semantycznej  leksemów </a:t>
            </a:r>
            <a:r>
              <a:rPr sz="1200" spc="-10" dirty="0">
                <a:latin typeface="Carlito"/>
                <a:cs typeface="Carlito"/>
              </a:rPr>
              <a:t>polskich </a:t>
            </a:r>
            <a:r>
              <a:rPr sz="1200" spc="-5" dirty="0">
                <a:latin typeface="Carlito"/>
                <a:cs typeface="Carlito"/>
              </a:rPr>
              <a:t>na </a:t>
            </a:r>
            <a:r>
              <a:rPr sz="1200" spc="-10" dirty="0">
                <a:latin typeface="Carlito"/>
                <a:cs typeface="Carlito"/>
              </a:rPr>
              <a:t>potrzeby przetwarzania </a:t>
            </a:r>
            <a:r>
              <a:rPr sz="1200" spc="-5" dirty="0">
                <a:latin typeface="Carlito"/>
                <a:cs typeface="Carlito"/>
              </a:rPr>
              <a:t>języka  </a:t>
            </a:r>
            <a:r>
              <a:rPr sz="1200" spc="-10" dirty="0">
                <a:latin typeface="Carlito"/>
                <a:cs typeface="Carlito"/>
              </a:rPr>
              <a:t>naturalnego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(2005–2008),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rlito"/>
              <a:cs typeface="Carlito"/>
            </a:endParaRPr>
          </a:p>
          <a:p>
            <a:pPr marL="12700" marR="129539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arlito"/>
                <a:cs typeface="Carlito"/>
              </a:rPr>
              <a:t>Konstrukcja zasobów leksykalnych przez  </a:t>
            </a:r>
            <a:r>
              <a:rPr sz="1200" spc="-15" dirty="0">
                <a:latin typeface="Carlito"/>
                <a:cs typeface="Carlito"/>
              </a:rPr>
              <a:t>rozpoznawanie </a:t>
            </a:r>
            <a:r>
              <a:rPr sz="1200" spc="-10" dirty="0">
                <a:latin typeface="Carlito"/>
                <a:cs typeface="Carlito"/>
              </a:rPr>
              <a:t>relacji semantycznych </a:t>
            </a:r>
            <a:r>
              <a:rPr sz="1200" spc="-5" dirty="0">
                <a:latin typeface="Carlito"/>
                <a:cs typeface="Carlito"/>
              </a:rPr>
              <a:t>na </a:t>
            </a:r>
            <a:r>
              <a:rPr sz="1200" spc="-10" dirty="0">
                <a:latin typeface="Carlito"/>
                <a:cs typeface="Carlito"/>
              </a:rPr>
              <a:t>podstawie  </a:t>
            </a:r>
            <a:r>
              <a:rPr sz="1200" spc="-15" dirty="0">
                <a:latin typeface="Carlito"/>
                <a:cs typeface="Carlito"/>
              </a:rPr>
              <a:t>danych </a:t>
            </a:r>
            <a:r>
              <a:rPr sz="1200" spc="-10" dirty="0">
                <a:latin typeface="Carlito"/>
                <a:cs typeface="Carlito"/>
              </a:rPr>
              <a:t>morfosyntaktycznych </a:t>
            </a:r>
            <a:r>
              <a:rPr sz="1200" dirty="0">
                <a:latin typeface="Carlito"/>
                <a:cs typeface="Carlito"/>
              </a:rPr>
              <a:t>i </a:t>
            </a:r>
            <a:r>
              <a:rPr sz="1200" spc="-10" dirty="0">
                <a:latin typeface="Carlito"/>
                <a:cs typeface="Carlito"/>
              </a:rPr>
              <a:t>semantycznych </a:t>
            </a:r>
            <a:r>
              <a:rPr sz="1200" dirty="0">
                <a:latin typeface="Carlito"/>
                <a:cs typeface="Carlito"/>
              </a:rPr>
              <a:t>w  </a:t>
            </a:r>
            <a:r>
              <a:rPr sz="1200" spc="-10" dirty="0">
                <a:latin typeface="Carlito"/>
                <a:cs typeface="Carlito"/>
              </a:rPr>
              <a:t>korpusach </a:t>
            </a:r>
            <a:r>
              <a:rPr sz="1200" spc="-5" dirty="0">
                <a:latin typeface="Carlito"/>
                <a:cs typeface="Carlito"/>
              </a:rPr>
              <a:t>tekstu </a:t>
            </a:r>
            <a:r>
              <a:rPr sz="1200" spc="-10" dirty="0">
                <a:latin typeface="Carlito"/>
                <a:cs typeface="Carlito"/>
              </a:rPr>
              <a:t>(2009–2012), finansowany</a:t>
            </a:r>
            <a:r>
              <a:rPr sz="1200" spc="-13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przez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rlito"/>
              <a:cs typeface="Carlito"/>
            </a:endParaRPr>
          </a:p>
          <a:p>
            <a:pPr marL="12700" marR="54610">
              <a:lnSpc>
                <a:spcPct val="100000"/>
              </a:lnSpc>
            </a:pPr>
            <a:r>
              <a:rPr sz="1200" spc="-5" dirty="0">
                <a:latin typeface="Carlito"/>
                <a:cs typeface="Carlito"/>
              </a:rPr>
              <a:t>NEKST </a:t>
            </a:r>
            <a:r>
              <a:rPr sz="1200" dirty="0">
                <a:latin typeface="Carlito"/>
                <a:cs typeface="Carlito"/>
              </a:rPr>
              <a:t>— </a:t>
            </a:r>
            <a:r>
              <a:rPr sz="1200" spc="-10" dirty="0">
                <a:latin typeface="Carlito"/>
                <a:cs typeface="Carlito"/>
              </a:rPr>
              <a:t>Adaptacyjny system </a:t>
            </a:r>
            <a:r>
              <a:rPr sz="1200" spc="-5" dirty="0">
                <a:latin typeface="Carlito"/>
                <a:cs typeface="Carlito"/>
              </a:rPr>
              <a:t>wspomagający  </a:t>
            </a:r>
            <a:r>
              <a:rPr sz="1200" spc="-15" dirty="0">
                <a:latin typeface="Carlito"/>
                <a:cs typeface="Carlito"/>
              </a:rPr>
              <a:t>rozwiązywanie </a:t>
            </a:r>
            <a:r>
              <a:rPr sz="1200" spc="-10" dirty="0">
                <a:latin typeface="Carlito"/>
                <a:cs typeface="Carlito"/>
              </a:rPr>
              <a:t>problemów </a:t>
            </a:r>
            <a:r>
              <a:rPr sz="1200" dirty="0">
                <a:latin typeface="Carlito"/>
                <a:cs typeface="Carlito"/>
              </a:rPr>
              <a:t>w </a:t>
            </a:r>
            <a:r>
              <a:rPr sz="1200" spc="-15" dirty="0">
                <a:latin typeface="Carlito"/>
                <a:cs typeface="Carlito"/>
              </a:rPr>
              <a:t>oparciu </a:t>
            </a:r>
            <a:r>
              <a:rPr sz="1200" dirty="0">
                <a:latin typeface="Carlito"/>
                <a:cs typeface="Carlito"/>
              </a:rPr>
              <a:t>o </a:t>
            </a:r>
            <a:r>
              <a:rPr sz="1200" spc="-10" dirty="0">
                <a:latin typeface="Carlito"/>
                <a:cs typeface="Carlito"/>
              </a:rPr>
              <a:t>analizę </a:t>
            </a:r>
            <a:r>
              <a:rPr sz="1200" spc="-5" dirty="0">
                <a:latin typeface="Carlito"/>
                <a:cs typeface="Carlito"/>
              </a:rPr>
              <a:t>treści  </a:t>
            </a:r>
            <a:r>
              <a:rPr sz="1200" spc="-15" dirty="0">
                <a:latin typeface="Carlito"/>
                <a:cs typeface="Carlito"/>
              </a:rPr>
              <a:t>dostępnych </a:t>
            </a:r>
            <a:r>
              <a:rPr sz="1200" spc="-10" dirty="0">
                <a:latin typeface="Carlito"/>
                <a:cs typeface="Carlito"/>
              </a:rPr>
              <a:t>źródeł elektronicznych</a:t>
            </a:r>
            <a:r>
              <a:rPr sz="1200" spc="10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(2010–2013),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rlito"/>
              <a:cs typeface="Carlito"/>
            </a:endParaRPr>
          </a:p>
          <a:p>
            <a:pPr marL="12700" marR="307975">
              <a:lnSpc>
                <a:spcPct val="100000"/>
              </a:lnSpc>
            </a:pPr>
            <a:r>
              <a:rPr sz="1200" spc="-10" dirty="0">
                <a:latin typeface="Carlito"/>
                <a:cs typeface="Carlito"/>
              </a:rPr>
              <a:t>SyNaT </a:t>
            </a:r>
            <a:r>
              <a:rPr sz="1200" dirty="0">
                <a:latin typeface="Carlito"/>
                <a:cs typeface="Carlito"/>
              </a:rPr>
              <a:t>— </a:t>
            </a:r>
            <a:r>
              <a:rPr sz="1200" spc="-5" dirty="0">
                <a:latin typeface="Carlito"/>
                <a:cs typeface="Carlito"/>
              </a:rPr>
              <a:t>Zadanie badawcze </a:t>
            </a:r>
            <a:r>
              <a:rPr sz="1200" spc="-10" dirty="0">
                <a:latin typeface="Carlito"/>
                <a:cs typeface="Carlito"/>
              </a:rPr>
              <a:t>„Utworzenie  uniwersalnej, otwartej, repozytoryjnej </a:t>
            </a:r>
            <a:r>
              <a:rPr sz="1200" spc="-15" dirty="0">
                <a:latin typeface="Carlito"/>
                <a:cs typeface="Carlito"/>
              </a:rPr>
              <a:t>platformy  </a:t>
            </a:r>
            <a:r>
              <a:rPr sz="1200" spc="-5" dirty="0">
                <a:latin typeface="Carlito"/>
                <a:cs typeface="Carlito"/>
              </a:rPr>
              <a:t>hostingowej </a:t>
            </a:r>
            <a:r>
              <a:rPr sz="1200" dirty="0">
                <a:latin typeface="Carlito"/>
                <a:cs typeface="Carlito"/>
              </a:rPr>
              <a:t>i </a:t>
            </a:r>
            <a:r>
              <a:rPr sz="1200" spc="-10" dirty="0">
                <a:latin typeface="Carlito"/>
                <a:cs typeface="Carlito"/>
              </a:rPr>
              <a:t>komunikacyjnej dla sieciowych  zasobów </a:t>
            </a:r>
            <a:r>
              <a:rPr sz="1200" spc="-5" dirty="0">
                <a:latin typeface="Carlito"/>
                <a:cs typeface="Carlito"/>
              </a:rPr>
              <a:t>wiedzy </a:t>
            </a:r>
            <a:r>
              <a:rPr sz="1200" spc="-10" dirty="0">
                <a:latin typeface="Carlito"/>
                <a:cs typeface="Carlito"/>
              </a:rPr>
              <a:t>dla </a:t>
            </a:r>
            <a:r>
              <a:rPr sz="1200" spc="-5" dirty="0">
                <a:latin typeface="Carlito"/>
                <a:cs typeface="Carlito"/>
              </a:rPr>
              <a:t>nauki, edukacji </a:t>
            </a:r>
            <a:r>
              <a:rPr sz="1200" dirty="0">
                <a:latin typeface="Carlito"/>
                <a:cs typeface="Carlito"/>
              </a:rPr>
              <a:t>i </a:t>
            </a:r>
            <a:r>
              <a:rPr sz="1200" spc="-10" dirty="0">
                <a:latin typeface="Carlito"/>
                <a:cs typeface="Carlito"/>
              </a:rPr>
              <a:t>otwartego  społeczeństwa </a:t>
            </a:r>
            <a:r>
              <a:rPr sz="1200" spc="5" dirty="0">
                <a:latin typeface="Carlito"/>
                <a:cs typeface="Carlito"/>
              </a:rPr>
              <a:t>wiedzy”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(2010–2013)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rlito"/>
              <a:cs typeface="Carlito"/>
            </a:endParaRPr>
          </a:p>
          <a:p>
            <a:pPr marL="12700" marR="278130">
              <a:lnSpc>
                <a:spcPct val="100000"/>
              </a:lnSpc>
            </a:pPr>
            <a:r>
              <a:rPr sz="1200" spc="-5" dirty="0">
                <a:latin typeface="Carlito"/>
                <a:cs typeface="Carlito"/>
              </a:rPr>
              <a:t>CLARIN-PL </a:t>
            </a:r>
            <a:r>
              <a:rPr sz="1200" dirty="0">
                <a:latin typeface="Carlito"/>
                <a:cs typeface="Carlito"/>
              </a:rPr>
              <a:t>- </a:t>
            </a:r>
            <a:r>
              <a:rPr sz="1200" spc="-10" dirty="0">
                <a:latin typeface="Carlito"/>
                <a:cs typeface="Carlito"/>
              </a:rPr>
              <a:t>Polska </a:t>
            </a:r>
            <a:r>
              <a:rPr sz="1200" spc="-5" dirty="0">
                <a:latin typeface="Carlito"/>
                <a:cs typeface="Carlito"/>
              </a:rPr>
              <a:t>część </a:t>
            </a:r>
            <a:r>
              <a:rPr sz="1200" spc="-10" dirty="0">
                <a:latin typeface="Carlito"/>
                <a:cs typeface="Carlito"/>
              </a:rPr>
              <a:t>infrastruktury naukowej  </a:t>
            </a:r>
            <a:r>
              <a:rPr sz="1200" spc="-5" dirty="0">
                <a:latin typeface="Carlito"/>
                <a:cs typeface="Carlito"/>
              </a:rPr>
              <a:t>CLARIN ERIC: </a:t>
            </a:r>
            <a:r>
              <a:rPr sz="1200" spc="-15" dirty="0">
                <a:latin typeface="Carlito"/>
                <a:cs typeface="Carlito"/>
              </a:rPr>
              <a:t>Wspólne </a:t>
            </a:r>
            <a:r>
              <a:rPr sz="1200" spc="-5" dirty="0">
                <a:latin typeface="Carlito"/>
                <a:cs typeface="Carlito"/>
              </a:rPr>
              <a:t>zasoby </a:t>
            </a:r>
            <a:r>
              <a:rPr sz="1200" spc="-10" dirty="0">
                <a:latin typeface="Carlito"/>
                <a:cs typeface="Carlito"/>
              </a:rPr>
              <a:t>językowe </a:t>
            </a:r>
            <a:r>
              <a:rPr sz="1200" dirty="0">
                <a:latin typeface="Carlito"/>
                <a:cs typeface="Carlito"/>
              </a:rPr>
              <a:t>i  </a:t>
            </a:r>
            <a:r>
              <a:rPr sz="1200" spc="-15" dirty="0">
                <a:latin typeface="Carlito"/>
                <a:cs typeface="Carlito"/>
              </a:rPr>
              <a:t>infrastruktura </a:t>
            </a:r>
            <a:r>
              <a:rPr sz="1200" spc="-10" dirty="0">
                <a:latin typeface="Carlito"/>
                <a:cs typeface="Carlito"/>
              </a:rPr>
              <a:t>technologiczna</a:t>
            </a:r>
            <a:r>
              <a:rPr sz="1200" spc="7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(2013–2015)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9148" y="6613017"/>
            <a:ext cx="4415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Źródło</a:t>
            </a:r>
            <a:r>
              <a:rPr sz="1800" spc="-5" dirty="0">
                <a:latin typeface="Carlito"/>
                <a:cs typeface="Carlito"/>
                <a:hlinkClick r:id="rId3"/>
              </a:rPr>
              <a:t>:</a:t>
            </a:r>
            <a:r>
              <a:rPr sz="1800" spc="-70" dirty="0">
                <a:latin typeface="Carlito"/>
                <a:cs typeface="Carlito"/>
                <a:hlinkClick r:id="rId3"/>
              </a:rPr>
              <a:t> </a:t>
            </a:r>
            <a:r>
              <a:rPr sz="1800" spc="-15" dirty="0">
                <a:latin typeface="Carlito"/>
                <a:cs typeface="Carlito"/>
                <a:hlinkClick r:id="rId3"/>
              </a:rPr>
              <a:t>http://plwordnet.pwr.wroc.pl/wordnet/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0022" y="681608"/>
            <a:ext cx="47478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00" dirty="0">
                <a:solidFill>
                  <a:srgbClr val="00AFEF"/>
                </a:solidFill>
                <a:latin typeface="Arial"/>
                <a:cs typeface="Arial"/>
              </a:rPr>
              <a:t>Typowe</a:t>
            </a:r>
            <a:r>
              <a:rPr sz="4000" spc="-34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4000" spc="-114" dirty="0">
                <a:solidFill>
                  <a:srgbClr val="00AFEF"/>
                </a:solidFill>
                <a:latin typeface="Arial"/>
                <a:cs typeface="Arial"/>
              </a:rPr>
              <a:t>zastosowania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9734" y="1829561"/>
            <a:ext cx="10100945" cy="7359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710"/>
              </a:lnSpc>
              <a:spcBef>
                <a:spcPts val="330"/>
              </a:spcBef>
            </a:pP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Pozyskiwanie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z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danych tekstowych nastawienia 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odbiorców, klientów,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opinii, 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preferencji</a:t>
            </a:r>
            <a:r>
              <a:rPr sz="2400" spc="-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politycznych.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1840" y="3044951"/>
            <a:ext cx="5608320" cy="5010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126" y="515822"/>
            <a:ext cx="57670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0" dirty="0"/>
              <a:t>Metody </a:t>
            </a:r>
            <a:r>
              <a:rPr spc="-75" dirty="0"/>
              <a:t>oparte </a:t>
            </a:r>
            <a:r>
              <a:rPr spc="-45" dirty="0"/>
              <a:t>na</a:t>
            </a:r>
            <a:r>
              <a:rPr spc="-490" dirty="0"/>
              <a:t> </a:t>
            </a:r>
            <a:r>
              <a:rPr spc="-80" dirty="0"/>
              <a:t>korpusie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546" y="1666747"/>
            <a:ext cx="8465820" cy="3822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1129030" indent="-457834">
              <a:lnSpc>
                <a:spcPct val="100000"/>
              </a:lnSpc>
              <a:spcBef>
                <a:spcPts val="90"/>
              </a:spcBef>
              <a:buClr>
                <a:srgbClr val="92A199"/>
              </a:buClr>
              <a:buSzPct val="84615"/>
              <a:buChar char="•"/>
              <a:tabLst>
                <a:tab pos="469900" algn="l"/>
                <a:tab pos="470534" algn="l"/>
              </a:tabLst>
            </a:pPr>
            <a:r>
              <a:rPr sz="2600" spc="-5" dirty="0">
                <a:latin typeface="Arial"/>
                <a:cs typeface="Arial"/>
              </a:rPr>
              <a:t>Polegają </a:t>
            </a:r>
            <a:r>
              <a:rPr sz="2600" spc="-10" dirty="0">
                <a:latin typeface="Arial"/>
                <a:cs typeface="Arial"/>
              </a:rPr>
              <a:t>na wzorcach składniowych </a:t>
            </a:r>
            <a:r>
              <a:rPr sz="2600" spc="-15" dirty="0">
                <a:latin typeface="Arial"/>
                <a:cs typeface="Arial"/>
              </a:rPr>
              <a:t>większych  </a:t>
            </a:r>
            <a:r>
              <a:rPr sz="2600" spc="-5" dirty="0">
                <a:latin typeface="Arial"/>
                <a:cs typeface="Arial"/>
              </a:rPr>
              <a:t>fragmentów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tekstu.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900">
              <a:latin typeface="Arial"/>
              <a:cs typeface="Arial"/>
            </a:endParaRPr>
          </a:p>
          <a:p>
            <a:pPr marL="353695" marR="5080" indent="-34163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353695" algn="l"/>
                <a:tab pos="354330" algn="l"/>
                <a:tab pos="826769" algn="l"/>
              </a:tabLst>
            </a:pPr>
            <a:r>
              <a:rPr sz="2400" spc="-5" dirty="0">
                <a:latin typeface="Arial"/>
                <a:cs typeface="Arial"/>
              </a:rPr>
              <a:t>Metody: Hazivassiloglou </a:t>
            </a:r>
            <a:r>
              <a:rPr sz="240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McKeown, </a:t>
            </a:r>
            <a:r>
              <a:rPr sz="2400" dirty="0">
                <a:latin typeface="Arial"/>
                <a:cs typeface="Arial"/>
              </a:rPr>
              <a:t>1997; </a:t>
            </a:r>
            <a:r>
              <a:rPr sz="2400" spc="-80" dirty="0">
                <a:latin typeface="Arial"/>
                <a:cs typeface="Arial"/>
              </a:rPr>
              <a:t>Turney,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2002;  </a:t>
            </a:r>
            <a:r>
              <a:rPr sz="2400" spc="-130" dirty="0">
                <a:latin typeface="Arial"/>
                <a:cs typeface="Arial"/>
              </a:rPr>
              <a:t>Yu	</a:t>
            </a:r>
            <a:r>
              <a:rPr sz="240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Hazivassiloglou, </a:t>
            </a:r>
            <a:r>
              <a:rPr sz="2400" dirty="0">
                <a:latin typeface="Arial"/>
                <a:cs typeface="Arial"/>
              </a:rPr>
              <a:t>2003; </a:t>
            </a:r>
            <a:r>
              <a:rPr sz="2400" spc="-5" dirty="0">
                <a:latin typeface="Arial"/>
                <a:cs typeface="Arial"/>
              </a:rPr>
              <a:t>Kanayama </a:t>
            </a:r>
            <a:r>
              <a:rPr sz="2400" dirty="0">
                <a:latin typeface="Arial"/>
                <a:cs typeface="Arial"/>
              </a:rPr>
              <a:t>and Nasukawa,  2006; </a:t>
            </a:r>
            <a:r>
              <a:rPr sz="2400" spc="-5" dirty="0">
                <a:latin typeface="Arial"/>
                <a:cs typeface="Arial"/>
              </a:rPr>
              <a:t>Ding, </a:t>
            </a:r>
            <a:r>
              <a:rPr sz="2400" dirty="0">
                <a:latin typeface="Arial"/>
                <a:cs typeface="Arial"/>
              </a:rPr>
              <a:t>Liu and </a:t>
            </a:r>
            <a:r>
              <a:rPr sz="2400" spc="-100" dirty="0">
                <a:latin typeface="Arial"/>
                <a:cs typeface="Arial"/>
              </a:rPr>
              <a:t>Yu,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2008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6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Reprezentacja </a:t>
            </a:r>
            <a:r>
              <a:rPr sz="2400" spc="-10" dirty="0">
                <a:latin typeface="Arial"/>
                <a:cs typeface="Arial"/>
              </a:rPr>
              <a:t>zależna </a:t>
            </a:r>
            <a:r>
              <a:rPr sz="2400" dirty="0">
                <a:latin typeface="Arial"/>
                <a:cs typeface="Arial"/>
              </a:rPr>
              <a:t>od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dziedziny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26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92A199"/>
              </a:buClr>
              <a:buSzPct val="84090"/>
              <a:buChar char="•"/>
              <a:tabLst>
                <a:tab pos="353695" algn="l"/>
                <a:tab pos="354330" algn="l"/>
              </a:tabLst>
            </a:pPr>
            <a:r>
              <a:rPr sz="2200" spc="-10" dirty="0">
                <a:latin typeface="Arial"/>
                <a:cs typeface="Arial"/>
              </a:rPr>
              <a:t>Przydzielanie </a:t>
            </a:r>
            <a:r>
              <a:rPr sz="2200" dirty="0">
                <a:latin typeface="Arial"/>
                <a:cs typeface="Arial"/>
              </a:rPr>
              <a:t>orientacji / </a:t>
            </a:r>
            <a:r>
              <a:rPr sz="2200" spc="-5" dirty="0">
                <a:latin typeface="Arial"/>
                <a:cs typeface="Arial"/>
              </a:rPr>
              <a:t>polaryzacji </a:t>
            </a:r>
            <a:r>
              <a:rPr sz="2200" dirty="0">
                <a:latin typeface="Arial"/>
                <a:cs typeface="Arial"/>
              </a:rPr>
              <a:t>do </a:t>
            </a:r>
            <a:r>
              <a:rPr sz="2200" spc="-10" dirty="0">
                <a:latin typeface="Arial"/>
                <a:cs typeface="Arial"/>
              </a:rPr>
              <a:t>słowa </a:t>
            </a:r>
            <a:r>
              <a:rPr sz="2200" dirty="0">
                <a:latin typeface="Arial"/>
                <a:cs typeface="Arial"/>
              </a:rPr>
              <a:t>/</a:t>
            </a:r>
            <a:r>
              <a:rPr sz="2200" spc="-114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frazy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9570" y="366140"/>
            <a:ext cx="38601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Algorytm</a:t>
            </a:r>
            <a:r>
              <a:rPr spc="-265" dirty="0"/>
              <a:t> </a:t>
            </a:r>
            <a:r>
              <a:rPr spc="-80" dirty="0"/>
              <a:t>Turneya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4375" y="8250123"/>
            <a:ext cx="7802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rlito"/>
                <a:cs typeface="Carlito"/>
              </a:rPr>
              <a:t>Turney, </a:t>
            </a:r>
            <a:r>
              <a:rPr sz="1800" spc="-120" dirty="0">
                <a:latin typeface="Carlito"/>
                <a:cs typeface="Carlito"/>
              </a:rPr>
              <a:t>P. </a:t>
            </a:r>
            <a:r>
              <a:rPr sz="1800" spc="-20" dirty="0">
                <a:latin typeface="Carlito"/>
                <a:cs typeface="Carlito"/>
              </a:rPr>
              <a:t>D., </a:t>
            </a:r>
            <a:r>
              <a:rPr sz="1800" dirty="0">
                <a:latin typeface="Carlito"/>
                <a:cs typeface="Carlito"/>
              </a:rPr>
              <a:t>&amp; </a:t>
            </a:r>
            <a:r>
              <a:rPr sz="1800" spc="-5" dirty="0">
                <a:latin typeface="Carlito"/>
                <a:cs typeface="Carlito"/>
              </a:rPr>
              <a:t>Littman, </a:t>
            </a:r>
            <a:r>
              <a:rPr sz="1800" dirty="0">
                <a:latin typeface="Carlito"/>
                <a:cs typeface="Carlito"/>
              </a:rPr>
              <a:t>M. </a:t>
            </a:r>
            <a:r>
              <a:rPr sz="1800" spc="5" dirty="0">
                <a:latin typeface="Carlito"/>
                <a:cs typeface="Carlito"/>
              </a:rPr>
              <a:t>L. </a:t>
            </a:r>
            <a:r>
              <a:rPr sz="1800" dirty="0">
                <a:latin typeface="Carlito"/>
                <a:cs typeface="Carlito"/>
              </a:rPr>
              <a:t>(2002). </a:t>
            </a:r>
            <a:r>
              <a:rPr sz="1800" spc="-10" dirty="0">
                <a:latin typeface="Carlito"/>
                <a:cs typeface="Carlito"/>
              </a:rPr>
              <a:t>Unsupervised learning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semantic </a:t>
            </a:r>
            <a:r>
              <a:rPr sz="1800" spc="-15" dirty="0">
                <a:latin typeface="Carlito"/>
                <a:cs typeface="Carlito"/>
              </a:rPr>
              <a:t>orientation 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hundred-billion-word corpus. </a:t>
            </a:r>
            <a:r>
              <a:rPr sz="1800" spc="-5" dirty="0">
                <a:latin typeface="Carlito"/>
                <a:cs typeface="Carlito"/>
              </a:rPr>
              <a:t>arXiv </a:t>
            </a:r>
            <a:r>
              <a:rPr sz="1800" spc="-15" dirty="0">
                <a:latin typeface="Carlito"/>
                <a:cs typeface="Carlito"/>
              </a:rPr>
              <a:t>preprint</a:t>
            </a:r>
            <a:r>
              <a:rPr sz="1800" spc="2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cs/0212012.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9442" y="1542415"/>
            <a:ext cx="8253730" cy="446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Uczenie częściowo nadzorowane, oparte </a:t>
            </a:r>
            <a:r>
              <a:rPr sz="1800" spc="-5" dirty="0">
                <a:latin typeface="Carlito"/>
                <a:cs typeface="Carlito"/>
              </a:rPr>
              <a:t>na </a:t>
            </a:r>
            <a:r>
              <a:rPr sz="1800" spc="-10" dirty="0">
                <a:latin typeface="Carlito"/>
                <a:cs typeface="Carlito"/>
              </a:rPr>
              <a:t>tworzeniu słowników całych</a:t>
            </a:r>
            <a:r>
              <a:rPr sz="1800" spc="12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wyrażeń.</a:t>
            </a:r>
            <a:endParaRPr sz="1800">
              <a:latin typeface="Carlito"/>
              <a:cs typeface="Carlito"/>
            </a:endParaRPr>
          </a:p>
          <a:p>
            <a:pPr marL="12700" marR="40894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W </a:t>
            </a:r>
            <a:r>
              <a:rPr sz="1800" spc="-10" dirty="0">
                <a:latin typeface="Carlito"/>
                <a:cs typeface="Carlito"/>
              </a:rPr>
              <a:t>eksperymencie </a:t>
            </a:r>
            <a:r>
              <a:rPr sz="1800" spc="-25" dirty="0">
                <a:latin typeface="Carlito"/>
                <a:cs typeface="Carlito"/>
              </a:rPr>
              <a:t>jako </a:t>
            </a:r>
            <a:r>
              <a:rPr sz="1800" spc="-5" dirty="0">
                <a:latin typeface="Carlito"/>
                <a:cs typeface="Carlito"/>
              </a:rPr>
              <a:t>dane </a:t>
            </a:r>
            <a:r>
              <a:rPr sz="1800" spc="-10" dirty="0">
                <a:latin typeface="Carlito"/>
                <a:cs typeface="Carlito"/>
              </a:rPr>
              <a:t>wejściowe </a:t>
            </a:r>
            <a:r>
              <a:rPr sz="1800" spc="-15" dirty="0">
                <a:latin typeface="Carlito"/>
                <a:cs typeface="Carlito"/>
              </a:rPr>
              <a:t>zostały </a:t>
            </a:r>
            <a:r>
              <a:rPr sz="1800" spc="-20" dirty="0">
                <a:latin typeface="Carlito"/>
                <a:cs typeface="Carlito"/>
              </a:rPr>
              <a:t>wykorzystane </a:t>
            </a:r>
            <a:r>
              <a:rPr sz="1800" spc="-15" dirty="0">
                <a:latin typeface="Carlito"/>
                <a:cs typeface="Carlito"/>
              </a:rPr>
              <a:t>wyrazy </a:t>
            </a:r>
            <a:r>
              <a:rPr sz="1800" spc="-5" dirty="0">
                <a:latin typeface="Carlito"/>
                <a:cs typeface="Carlito"/>
              </a:rPr>
              <a:t>pozytywne </a:t>
            </a:r>
            <a:r>
              <a:rPr sz="1800" dirty="0">
                <a:latin typeface="Carlito"/>
                <a:cs typeface="Carlito"/>
              </a:rPr>
              <a:t>i  </a:t>
            </a:r>
            <a:r>
              <a:rPr sz="1800" spc="-15" dirty="0">
                <a:latin typeface="Carlito"/>
                <a:cs typeface="Carlito"/>
              </a:rPr>
              <a:t>negatywny oraz </a:t>
            </a:r>
            <a:r>
              <a:rPr sz="1800" spc="-20" dirty="0">
                <a:latin typeface="Carlito"/>
                <a:cs typeface="Carlito"/>
              </a:rPr>
              <a:t>lista </a:t>
            </a:r>
            <a:r>
              <a:rPr sz="1800" spc="-10" dirty="0">
                <a:latin typeface="Carlito"/>
                <a:cs typeface="Carlito"/>
              </a:rPr>
              <a:t>sekwencji części </a:t>
            </a:r>
            <a:r>
              <a:rPr sz="1800" spc="-25" dirty="0">
                <a:latin typeface="Carlito"/>
                <a:cs typeface="Carlito"/>
              </a:rPr>
              <a:t>mowy, </a:t>
            </a:r>
            <a:r>
              <a:rPr sz="1800" spc="-5" dirty="0">
                <a:latin typeface="Carlito"/>
                <a:cs typeface="Carlito"/>
              </a:rPr>
              <a:t>będącymi </a:t>
            </a:r>
            <a:r>
              <a:rPr sz="1800" spc="-15" dirty="0">
                <a:latin typeface="Carlito"/>
                <a:cs typeface="Carlito"/>
              </a:rPr>
              <a:t>wzorcami </a:t>
            </a:r>
            <a:r>
              <a:rPr sz="1800" spc="-5" dirty="0">
                <a:latin typeface="Carlito"/>
                <a:cs typeface="Carlito"/>
              </a:rPr>
              <a:t>do dopasowywania  </a:t>
            </a:r>
            <a:r>
              <a:rPr sz="1800" spc="-10" dirty="0">
                <a:latin typeface="Carlito"/>
                <a:cs typeface="Carlito"/>
              </a:rPr>
              <a:t>potencjalnych </a:t>
            </a:r>
            <a:r>
              <a:rPr sz="1800" spc="-15" dirty="0">
                <a:latin typeface="Carlito"/>
                <a:cs typeface="Carlito"/>
              </a:rPr>
              <a:t>wyrażeń </a:t>
            </a:r>
            <a:r>
              <a:rPr sz="1800" spc="-5" dirty="0">
                <a:latin typeface="Carlito"/>
                <a:cs typeface="Carlito"/>
              </a:rPr>
              <a:t>posiadających</a:t>
            </a:r>
            <a:r>
              <a:rPr sz="1800" spc="7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wydźwięk.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Badania były </a:t>
            </a:r>
            <a:r>
              <a:rPr sz="1800" spc="-15" dirty="0">
                <a:latin typeface="Carlito"/>
                <a:cs typeface="Carlito"/>
              </a:rPr>
              <a:t>przeprowadzone </a:t>
            </a:r>
            <a:r>
              <a:rPr sz="1800" spc="-10" dirty="0">
                <a:latin typeface="Carlito"/>
                <a:cs typeface="Carlito"/>
              </a:rPr>
              <a:t>na recenzjach </a:t>
            </a:r>
            <a:r>
              <a:rPr sz="1800" dirty="0">
                <a:latin typeface="Carlito"/>
                <a:cs typeface="Carlito"/>
              </a:rPr>
              <a:t>z </a:t>
            </a:r>
            <a:r>
              <a:rPr sz="1800" spc="-10" dirty="0">
                <a:latin typeface="Carlito"/>
                <a:cs typeface="Carlito"/>
              </a:rPr>
              <a:t>portalu Epinions. Eksperymenty takie </a:t>
            </a:r>
            <a:r>
              <a:rPr sz="1800" spc="-5" dirty="0">
                <a:latin typeface="Carlito"/>
                <a:cs typeface="Carlito"/>
              </a:rPr>
              <a:t>nad  </a:t>
            </a:r>
            <a:r>
              <a:rPr sz="1800" spc="-10" dirty="0">
                <a:latin typeface="Carlito"/>
                <a:cs typeface="Carlito"/>
              </a:rPr>
              <a:t>wydźwiękiem całych </a:t>
            </a:r>
            <a:r>
              <a:rPr sz="1800" spc="-15" dirty="0">
                <a:latin typeface="Carlito"/>
                <a:cs typeface="Carlito"/>
              </a:rPr>
              <a:t>wyrażeń </a:t>
            </a:r>
            <a:r>
              <a:rPr sz="1800" spc="-5" dirty="0">
                <a:latin typeface="Carlito"/>
                <a:cs typeface="Carlito"/>
              </a:rPr>
              <a:t>są </a:t>
            </a:r>
            <a:r>
              <a:rPr sz="1800" spc="-15" dirty="0">
                <a:latin typeface="Carlito"/>
                <a:cs typeface="Carlito"/>
              </a:rPr>
              <a:t>istotne, </a:t>
            </a:r>
            <a:r>
              <a:rPr sz="1800" spc="-20" dirty="0">
                <a:latin typeface="Carlito"/>
                <a:cs typeface="Carlito"/>
              </a:rPr>
              <a:t>ze </a:t>
            </a:r>
            <a:r>
              <a:rPr sz="1800" spc="-10" dirty="0">
                <a:latin typeface="Carlito"/>
                <a:cs typeface="Carlito"/>
              </a:rPr>
              <a:t>względu </a:t>
            </a:r>
            <a:r>
              <a:rPr sz="1800" spc="-5" dirty="0">
                <a:latin typeface="Carlito"/>
                <a:cs typeface="Carlito"/>
              </a:rPr>
              <a:t>na wieloznaczność </a:t>
            </a:r>
            <a:r>
              <a:rPr sz="1800" spc="-15" dirty="0">
                <a:latin typeface="Carlito"/>
                <a:cs typeface="Carlito"/>
              </a:rPr>
              <a:t>wyrazów </a:t>
            </a:r>
            <a:r>
              <a:rPr sz="1800" dirty="0">
                <a:latin typeface="Carlito"/>
                <a:cs typeface="Carlito"/>
              </a:rPr>
              <a:t>– </a:t>
            </a:r>
            <a:r>
              <a:rPr sz="1800" spc="-20" dirty="0">
                <a:latin typeface="Carlito"/>
                <a:cs typeface="Carlito"/>
              </a:rPr>
              <a:t>często  </a:t>
            </a:r>
            <a:r>
              <a:rPr sz="1800" spc="-15" dirty="0">
                <a:latin typeface="Carlito"/>
                <a:cs typeface="Carlito"/>
              </a:rPr>
              <a:t>bez </a:t>
            </a:r>
            <a:r>
              <a:rPr sz="1800" spc="-25" dirty="0">
                <a:latin typeface="Carlito"/>
                <a:cs typeface="Carlito"/>
              </a:rPr>
              <a:t>kontekstu </a:t>
            </a:r>
            <a:r>
              <a:rPr sz="1800" spc="-5" dirty="0">
                <a:latin typeface="Carlito"/>
                <a:cs typeface="Carlito"/>
              </a:rPr>
              <a:t>nie </a:t>
            </a:r>
            <a:r>
              <a:rPr sz="1800" spc="-15" dirty="0">
                <a:latin typeface="Carlito"/>
                <a:cs typeface="Carlito"/>
              </a:rPr>
              <a:t>jest </a:t>
            </a:r>
            <a:r>
              <a:rPr sz="1800" spc="-5" dirty="0">
                <a:latin typeface="Carlito"/>
                <a:cs typeface="Carlito"/>
              </a:rPr>
              <a:t>możliwe </a:t>
            </a:r>
            <a:r>
              <a:rPr sz="1800" spc="-10" dirty="0">
                <a:latin typeface="Carlito"/>
                <a:cs typeface="Carlito"/>
              </a:rPr>
              <a:t>określenie wydźwięku</a:t>
            </a:r>
            <a:r>
              <a:rPr sz="1800" spc="2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słowa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Carlito"/>
              <a:cs typeface="Carlito"/>
            </a:endParaRPr>
          </a:p>
          <a:p>
            <a:pPr marL="27305" marR="527685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Pierwszym krokiem </a:t>
            </a:r>
            <a:r>
              <a:rPr sz="1800" spc="-5" dirty="0">
                <a:latin typeface="Carlito"/>
                <a:cs typeface="Carlito"/>
              </a:rPr>
              <a:t>algorytmu </a:t>
            </a:r>
            <a:r>
              <a:rPr sz="1800" spc="-15" dirty="0">
                <a:latin typeface="Carlito"/>
                <a:cs typeface="Carlito"/>
              </a:rPr>
              <a:t>jest </a:t>
            </a:r>
            <a:r>
              <a:rPr sz="1800" spc="-10" dirty="0">
                <a:latin typeface="Carlito"/>
                <a:cs typeface="Carlito"/>
              </a:rPr>
              <a:t>oznaczenie części </a:t>
            </a:r>
            <a:r>
              <a:rPr sz="1800" dirty="0">
                <a:latin typeface="Carlito"/>
                <a:cs typeface="Carlito"/>
              </a:rPr>
              <a:t>mowy </a:t>
            </a:r>
            <a:r>
              <a:rPr sz="1800" spc="-15" dirty="0">
                <a:latin typeface="Carlito"/>
                <a:cs typeface="Carlito"/>
              </a:rPr>
              <a:t>wyrazów </a:t>
            </a:r>
            <a:r>
              <a:rPr sz="1800" dirty="0">
                <a:latin typeface="Carlito"/>
                <a:cs typeface="Carlito"/>
              </a:rPr>
              <a:t>w </a:t>
            </a:r>
            <a:r>
              <a:rPr sz="1800" spc="-15" dirty="0">
                <a:latin typeface="Carlito"/>
                <a:cs typeface="Carlito"/>
              </a:rPr>
              <a:t>tekście oraz  </a:t>
            </a:r>
            <a:r>
              <a:rPr sz="1800" dirty="0">
                <a:latin typeface="Carlito"/>
                <a:cs typeface="Carlito"/>
              </a:rPr>
              <a:t>wybór </a:t>
            </a:r>
            <a:r>
              <a:rPr sz="1800" spc="-10" dirty="0">
                <a:latin typeface="Carlito"/>
                <a:cs typeface="Carlito"/>
              </a:rPr>
              <a:t>potencjalnie </a:t>
            </a:r>
            <a:r>
              <a:rPr sz="1800" spc="-15" dirty="0">
                <a:latin typeface="Carlito"/>
                <a:cs typeface="Carlito"/>
              </a:rPr>
              <a:t>interesujących wyrażeń </a:t>
            </a:r>
            <a:r>
              <a:rPr sz="1800" spc="-10" dirty="0">
                <a:latin typeface="Carlito"/>
                <a:cs typeface="Carlito"/>
              </a:rPr>
              <a:t>zgodnie </a:t>
            </a:r>
            <a:r>
              <a:rPr sz="1800" dirty="0">
                <a:latin typeface="Carlito"/>
                <a:cs typeface="Carlito"/>
              </a:rPr>
              <a:t>z </a:t>
            </a:r>
            <a:r>
              <a:rPr sz="1800" spc="-10" dirty="0">
                <a:latin typeface="Carlito"/>
                <a:cs typeface="Carlito"/>
              </a:rPr>
              <a:t>listą sekwencji części</a:t>
            </a:r>
            <a:r>
              <a:rPr sz="1800" spc="345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mowy.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arlito"/>
              <a:cs typeface="Carlito"/>
            </a:endParaRPr>
          </a:p>
          <a:p>
            <a:pPr marL="27305" marR="527685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Następnie wykonywane </a:t>
            </a:r>
            <a:r>
              <a:rPr sz="1800" spc="-5" dirty="0">
                <a:latin typeface="Carlito"/>
                <a:cs typeface="Carlito"/>
              </a:rPr>
              <a:t>są </a:t>
            </a:r>
            <a:r>
              <a:rPr sz="1800" spc="-10" dirty="0">
                <a:latin typeface="Carlito"/>
                <a:cs typeface="Carlito"/>
              </a:rPr>
              <a:t>obliczenia </a:t>
            </a:r>
            <a:r>
              <a:rPr sz="1800" dirty="0">
                <a:latin typeface="Carlito"/>
                <a:cs typeface="Carlito"/>
              </a:rPr>
              <a:t>w </a:t>
            </a:r>
            <a:r>
              <a:rPr sz="1800" spc="-5" dirty="0">
                <a:latin typeface="Carlito"/>
                <a:cs typeface="Carlito"/>
              </a:rPr>
              <a:t>celu </a:t>
            </a:r>
            <a:r>
              <a:rPr sz="1800" spc="-10" dirty="0">
                <a:latin typeface="Carlito"/>
                <a:cs typeface="Carlito"/>
              </a:rPr>
              <a:t>określenia współczynnika orientacji  semantycznej </a:t>
            </a:r>
            <a:r>
              <a:rPr sz="1800" spc="-5" dirty="0">
                <a:latin typeface="Carlito"/>
                <a:cs typeface="Carlito"/>
              </a:rPr>
              <a:t>(ang. </a:t>
            </a:r>
            <a:r>
              <a:rPr sz="1800" spc="-10" dirty="0">
                <a:latin typeface="Carlito"/>
                <a:cs typeface="Carlito"/>
              </a:rPr>
              <a:t>semantic orientation), </a:t>
            </a:r>
            <a:r>
              <a:rPr sz="1800" spc="-5" dirty="0">
                <a:latin typeface="Carlito"/>
                <a:cs typeface="Carlito"/>
              </a:rPr>
              <a:t>który oparty </a:t>
            </a:r>
            <a:r>
              <a:rPr sz="1800" spc="-15" dirty="0">
                <a:latin typeface="Carlito"/>
                <a:cs typeface="Carlito"/>
              </a:rPr>
              <a:t>jest </a:t>
            </a:r>
            <a:r>
              <a:rPr sz="1800" spc="-5" dirty="0">
                <a:latin typeface="Carlito"/>
                <a:cs typeface="Carlito"/>
              </a:rPr>
              <a:t>na </a:t>
            </a:r>
            <a:r>
              <a:rPr sz="1800" spc="-10" dirty="0">
                <a:latin typeface="Carlito"/>
                <a:cs typeface="Carlito"/>
              </a:rPr>
              <a:t>współwystępowaniu  </a:t>
            </a:r>
            <a:r>
              <a:rPr sz="1800" spc="-15" dirty="0">
                <a:latin typeface="Carlito"/>
                <a:cs typeface="Carlito"/>
              </a:rPr>
              <a:t>wyrażenia </a:t>
            </a:r>
            <a:r>
              <a:rPr sz="1800" dirty="0">
                <a:latin typeface="Carlito"/>
                <a:cs typeface="Carlito"/>
              </a:rPr>
              <a:t>z </a:t>
            </a:r>
            <a:r>
              <a:rPr sz="1800" spc="-10" dirty="0">
                <a:latin typeface="Carlito"/>
                <a:cs typeface="Carlito"/>
              </a:rPr>
              <a:t>wyrazami pozytywnymi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9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negatywnymi.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9570" y="366140"/>
            <a:ext cx="38601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Algorytm</a:t>
            </a:r>
            <a:r>
              <a:rPr spc="-265" dirty="0"/>
              <a:t> </a:t>
            </a:r>
            <a:r>
              <a:rPr spc="-80" dirty="0"/>
              <a:t>Turneya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4375" y="4673600"/>
            <a:ext cx="8244840" cy="2799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rlito"/>
                <a:cs typeface="Carlito"/>
              </a:rPr>
              <a:t>W </a:t>
            </a:r>
            <a:r>
              <a:rPr sz="1400" spc="-20" dirty="0">
                <a:latin typeface="Carlito"/>
                <a:cs typeface="Carlito"/>
              </a:rPr>
              <a:t>przypadku </a:t>
            </a:r>
            <a:r>
              <a:rPr sz="1400" spc="-10" dirty="0">
                <a:latin typeface="Carlito"/>
                <a:cs typeface="Carlito"/>
              </a:rPr>
              <a:t>algorytmu </a:t>
            </a:r>
            <a:r>
              <a:rPr sz="1400" spc="-30" dirty="0">
                <a:latin typeface="Carlito"/>
                <a:cs typeface="Carlito"/>
              </a:rPr>
              <a:t>Turneya </a:t>
            </a:r>
            <a:r>
              <a:rPr sz="1400" spc="-10" dirty="0">
                <a:latin typeface="Carlito"/>
                <a:cs typeface="Carlito"/>
              </a:rPr>
              <a:t>obliczono informację </a:t>
            </a:r>
            <a:r>
              <a:rPr sz="1400" spc="-15" dirty="0">
                <a:latin typeface="Carlito"/>
                <a:cs typeface="Carlito"/>
              </a:rPr>
              <a:t>wzajemną współwystępowania wyrażenia </a:t>
            </a:r>
            <a:r>
              <a:rPr sz="1400" spc="-10" dirty="0">
                <a:latin typeface="Carlito"/>
                <a:cs typeface="Carlito"/>
              </a:rPr>
              <a:t>w</a:t>
            </a:r>
            <a:r>
              <a:rPr sz="1400" spc="-19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pobliżu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400" spc="-15" dirty="0">
                <a:latin typeface="Carlito"/>
                <a:cs typeface="Carlito"/>
              </a:rPr>
              <a:t>słowa pozytywnego </a:t>
            </a:r>
            <a:r>
              <a:rPr sz="1400" spc="-10" dirty="0">
                <a:latin typeface="Carlito"/>
                <a:cs typeface="Carlito"/>
              </a:rPr>
              <a:t>oraz </a:t>
            </a:r>
            <a:r>
              <a:rPr sz="1400" spc="-15" dirty="0">
                <a:latin typeface="Carlito"/>
                <a:cs typeface="Carlito"/>
              </a:rPr>
              <a:t>współwystępowania wyrażenia ze </a:t>
            </a:r>
            <a:r>
              <a:rPr sz="1400" spc="-10" dirty="0">
                <a:latin typeface="Carlito"/>
                <a:cs typeface="Carlito"/>
              </a:rPr>
              <a:t>słowem</a:t>
            </a:r>
            <a:r>
              <a:rPr sz="1400" spc="-195" dirty="0">
                <a:latin typeface="Carlito"/>
                <a:cs typeface="Carlito"/>
              </a:rPr>
              <a:t> </a:t>
            </a:r>
            <a:r>
              <a:rPr sz="1400" spc="-20" dirty="0">
                <a:latin typeface="Carlito"/>
                <a:cs typeface="Carlito"/>
              </a:rPr>
              <a:t>negatywnym.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latin typeface="Carlito"/>
                <a:cs typeface="Carlito"/>
              </a:rPr>
              <a:t>Współczynnik orientacji semantycznej </a:t>
            </a:r>
            <a:r>
              <a:rPr sz="1400" spc="-10" dirty="0">
                <a:latin typeface="Carlito"/>
                <a:cs typeface="Carlito"/>
              </a:rPr>
              <a:t>jest </a:t>
            </a:r>
            <a:r>
              <a:rPr sz="1400" spc="-25" dirty="0">
                <a:latin typeface="Carlito"/>
                <a:cs typeface="Carlito"/>
              </a:rPr>
              <a:t>to </a:t>
            </a:r>
            <a:r>
              <a:rPr sz="1400" spc="-15" dirty="0">
                <a:latin typeface="Carlito"/>
                <a:cs typeface="Carlito"/>
              </a:rPr>
              <a:t>różnica tych </a:t>
            </a:r>
            <a:r>
              <a:rPr sz="1400" spc="-10" dirty="0">
                <a:latin typeface="Carlito"/>
                <a:cs typeface="Carlito"/>
              </a:rPr>
              <a:t>informacji</a:t>
            </a:r>
            <a:r>
              <a:rPr sz="1400" spc="140" dirty="0">
                <a:latin typeface="Carlito"/>
                <a:cs typeface="Carlito"/>
              </a:rPr>
              <a:t> </a:t>
            </a:r>
            <a:r>
              <a:rPr sz="1400" spc="-20" dirty="0">
                <a:latin typeface="Carlito"/>
                <a:cs typeface="Carlito"/>
              </a:rPr>
              <a:t>wzajemnych.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3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latin typeface="Carlito"/>
                <a:cs typeface="Carlito"/>
              </a:rPr>
              <a:t>Po </a:t>
            </a:r>
            <a:r>
              <a:rPr sz="1400" spc="-10" dirty="0">
                <a:latin typeface="Carlito"/>
                <a:cs typeface="Carlito"/>
              </a:rPr>
              <a:t>jego obliczeniu </a:t>
            </a:r>
            <a:r>
              <a:rPr sz="1400" spc="-15" dirty="0">
                <a:latin typeface="Carlito"/>
                <a:cs typeface="Carlito"/>
              </a:rPr>
              <a:t>można </a:t>
            </a:r>
            <a:r>
              <a:rPr sz="1400" spc="-5" dirty="0">
                <a:latin typeface="Carlito"/>
                <a:cs typeface="Carlito"/>
              </a:rPr>
              <a:t>ocenić, </a:t>
            </a:r>
            <a:r>
              <a:rPr sz="1400" spc="-20" dirty="0">
                <a:latin typeface="Carlito"/>
                <a:cs typeface="Carlito"/>
              </a:rPr>
              <a:t>że </a:t>
            </a:r>
            <a:r>
              <a:rPr sz="1400" spc="-15" dirty="0">
                <a:latin typeface="Carlito"/>
                <a:cs typeface="Carlito"/>
              </a:rPr>
              <a:t>wyrażenia </a:t>
            </a:r>
            <a:r>
              <a:rPr sz="1400" spc="-5" dirty="0">
                <a:latin typeface="Carlito"/>
                <a:cs typeface="Carlito"/>
              </a:rPr>
              <a:t>o </a:t>
            </a:r>
            <a:r>
              <a:rPr sz="1400" spc="-15" dirty="0">
                <a:latin typeface="Carlito"/>
                <a:cs typeface="Carlito"/>
              </a:rPr>
              <a:t>współczynniku </a:t>
            </a:r>
            <a:r>
              <a:rPr sz="1400" spc="-20" dirty="0">
                <a:latin typeface="Carlito"/>
                <a:cs typeface="Carlito"/>
              </a:rPr>
              <a:t>większym </a:t>
            </a:r>
            <a:r>
              <a:rPr sz="1400" spc="-5" dirty="0">
                <a:latin typeface="Carlito"/>
                <a:cs typeface="Carlito"/>
              </a:rPr>
              <a:t>od </a:t>
            </a:r>
            <a:r>
              <a:rPr sz="1400" spc="-20" dirty="0">
                <a:latin typeface="Carlito"/>
                <a:cs typeface="Carlito"/>
              </a:rPr>
              <a:t>zera </a:t>
            </a:r>
            <a:r>
              <a:rPr sz="1400" spc="-10" dirty="0">
                <a:latin typeface="Carlito"/>
                <a:cs typeface="Carlito"/>
              </a:rPr>
              <a:t>mają </a:t>
            </a:r>
            <a:r>
              <a:rPr sz="1400" spc="-20" dirty="0">
                <a:latin typeface="Carlito"/>
                <a:cs typeface="Carlito"/>
              </a:rPr>
              <a:t>wydźwięk pozytywny</a:t>
            </a:r>
            <a:r>
              <a:rPr sz="1400" spc="-12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a</a:t>
            </a:r>
            <a:endParaRPr sz="14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1400" spc="-15" dirty="0">
                <a:latin typeface="Carlito"/>
                <a:cs typeface="Carlito"/>
              </a:rPr>
              <a:t>mniejszym </a:t>
            </a:r>
            <a:r>
              <a:rPr sz="1400" spc="-5" dirty="0">
                <a:latin typeface="Carlito"/>
                <a:cs typeface="Carlito"/>
              </a:rPr>
              <a:t>od </a:t>
            </a:r>
            <a:r>
              <a:rPr sz="1400" spc="-20" dirty="0">
                <a:latin typeface="Carlito"/>
                <a:cs typeface="Carlito"/>
              </a:rPr>
              <a:t>zera</a:t>
            </a:r>
            <a:r>
              <a:rPr sz="1400" spc="75" dirty="0">
                <a:latin typeface="Carlito"/>
                <a:cs typeface="Carlito"/>
              </a:rPr>
              <a:t> </a:t>
            </a:r>
            <a:r>
              <a:rPr sz="1400" spc="-30" dirty="0">
                <a:latin typeface="Carlito"/>
                <a:cs typeface="Carlito"/>
              </a:rPr>
              <a:t>negatywny.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latin typeface="Carlito"/>
                <a:cs typeface="Carlito"/>
              </a:rPr>
              <a:t>Jakość tego </a:t>
            </a:r>
            <a:r>
              <a:rPr sz="1400" spc="-10" dirty="0">
                <a:latin typeface="Carlito"/>
                <a:cs typeface="Carlito"/>
              </a:rPr>
              <a:t>algorytmu w </a:t>
            </a:r>
            <a:r>
              <a:rPr sz="1400" spc="-15" dirty="0">
                <a:latin typeface="Carlito"/>
                <a:cs typeface="Carlito"/>
              </a:rPr>
              <a:t>dużej mierze </a:t>
            </a:r>
            <a:r>
              <a:rPr sz="1400" spc="-20" dirty="0">
                <a:latin typeface="Carlito"/>
                <a:cs typeface="Carlito"/>
              </a:rPr>
              <a:t>zależy </a:t>
            </a:r>
            <a:r>
              <a:rPr sz="1400" spc="-5" dirty="0">
                <a:latin typeface="Carlito"/>
                <a:cs typeface="Carlito"/>
              </a:rPr>
              <a:t>od </a:t>
            </a:r>
            <a:r>
              <a:rPr sz="1400" spc="-15" dirty="0">
                <a:latin typeface="Carlito"/>
                <a:cs typeface="Carlito"/>
              </a:rPr>
              <a:t>dobrania </a:t>
            </a:r>
            <a:r>
              <a:rPr sz="1400" spc="-25" dirty="0">
                <a:latin typeface="Carlito"/>
                <a:cs typeface="Carlito"/>
              </a:rPr>
              <a:t>parametrów, </a:t>
            </a:r>
            <a:r>
              <a:rPr sz="1400" spc="-15" dirty="0">
                <a:latin typeface="Carlito"/>
                <a:cs typeface="Carlito"/>
              </a:rPr>
              <a:t>definicji współwystępowania wyrażenia  </a:t>
            </a:r>
            <a:r>
              <a:rPr sz="1400" spc="-5" dirty="0">
                <a:latin typeface="Carlito"/>
                <a:cs typeface="Carlito"/>
              </a:rPr>
              <a:t>z </a:t>
            </a:r>
            <a:r>
              <a:rPr sz="1400" spc="-20" dirty="0">
                <a:latin typeface="Carlito"/>
                <a:cs typeface="Carlito"/>
              </a:rPr>
              <a:t>wyrazem </a:t>
            </a:r>
            <a:r>
              <a:rPr sz="1400" spc="-10" dirty="0">
                <a:latin typeface="Carlito"/>
                <a:cs typeface="Carlito"/>
              </a:rPr>
              <a:t>oraz doboru </a:t>
            </a:r>
            <a:r>
              <a:rPr sz="1400" spc="-15" dirty="0">
                <a:latin typeface="Carlito"/>
                <a:cs typeface="Carlito"/>
              </a:rPr>
              <a:t>wyrazów </a:t>
            </a:r>
            <a:r>
              <a:rPr sz="1400" spc="-20" dirty="0">
                <a:latin typeface="Carlito"/>
                <a:cs typeface="Carlito"/>
              </a:rPr>
              <a:t>pozytywnych </a:t>
            </a:r>
            <a:r>
              <a:rPr sz="1400" spc="-5" dirty="0">
                <a:latin typeface="Carlito"/>
                <a:cs typeface="Carlito"/>
              </a:rPr>
              <a:t>i </a:t>
            </a:r>
            <a:r>
              <a:rPr sz="1400" spc="-20" dirty="0">
                <a:latin typeface="Carlito"/>
                <a:cs typeface="Carlito"/>
              </a:rPr>
              <a:t>negatywnych </a:t>
            </a:r>
            <a:r>
              <a:rPr sz="1400" spc="-15" dirty="0">
                <a:latin typeface="Carlito"/>
                <a:cs typeface="Carlito"/>
              </a:rPr>
              <a:t>do </a:t>
            </a:r>
            <a:r>
              <a:rPr sz="1400" spc="-20" dirty="0">
                <a:latin typeface="Carlito"/>
                <a:cs typeface="Carlito"/>
              </a:rPr>
              <a:t>przetwarzanych</a:t>
            </a:r>
            <a:r>
              <a:rPr sz="1400" spc="-85" dirty="0">
                <a:latin typeface="Carlito"/>
                <a:cs typeface="Carlito"/>
              </a:rPr>
              <a:t> </a:t>
            </a:r>
            <a:r>
              <a:rPr sz="1400" spc="-35" dirty="0">
                <a:latin typeface="Carlito"/>
                <a:cs typeface="Carlito"/>
              </a:rPr>
              <a:t>tekstów.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350">
              <a:latin typeface="Carlito"/>
              <a:cs typeface="Carlito"/>
            </a:endParaRPr>
          </a:p>
          <a:p>
            <a:pPr marL="299085" marR="51752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20" dirty="0">
                <a:latin typeface="Carlito"/>
                <a:cs typeface="Carlito"/>
              </a:rPr>
              <a:t>Poprzez </a:t>
            </a:r>
            <a:r>
              <a:rPr sz="1400" spc="-15" dirty="0">
                <a:latin typeface="Carlito"/>
                <a:cs typeface="Carlito"/>
              </a:rPr>
              <a:t>dopasowywanie do </a:t>
            </a:r>
            <a:r>
              <a:rPr sz="1400" spc="-20" dirty="0">
                <a:latin typeface="Carlito"/>
                <a:cs typeface="Carlito"/>
              </a:rPr>
              <a:t>tekstu </a:t>
            </a:r>
            <a:r>
              <a:rPr sz="1400" spc="-10" dirty="0">
                <a:latin typeface="Carlito"/>
                <a:cs typeface="Carlito"/>
              </a:rPr>
              <a:t>całych </a:t>
            </a:r>
            <a:r>
              <a:rPr sz="1400" spc="-20" dirty="0">
                <a:latin typeface="Carlito"/>
                <a:cs typeface="Carlito"/>
              </a:rPr>
              <a:t>wyrażeń </a:t>
            </a:r>
            <a:r>
              <a:rPr sz="1400" spc="-15" dirty="0">
                <a:latin typeface="Carlito"/>
                <a:cs typeface="Carlito"/>
              </a:rPr>
              <a:t>rośnie </a:t>
            </a:r>
            <a:r>
              <a:rPr sz="1400" spc="-10" dirty="0">
                <a:latin typeface="Carlito"/>
                <a:cs typeface="Carlito"/>
              </a:rPr>
              <a:t>złożoność </a:t>
            </a:r>
            <a:r>
              <a:rPr sz="1400" spc="-15" dirty="0">
                <a:latin typeface="Carlito"/>
                <a:cs typeface="Carlito"/>
              </a:rPr>
              <a:t>późniejszego </a:t>
            </a:r>
            <a:r>
              <a:rPr sz="1400" spc="-20" dirty="0">
                <a:latin typeface="Carlito"/>
                <a:cs typeface="Carlito"/>
              </a:rPr>
              <a:t>wykorzystania </a:t>
            </a:r>
            <a:r>
              <a:rPr sz="1400" spc="-15" dirty="0">
                <a:latin typeface="Carlito"/>
                <a:cs typeface="Carlito"/>
              </a:rPr>
              <a:t>takiego  słownika.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9442" y="1855469"/>
            <a:ext cx="7686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Współczynnik orientacji semantycznej </a:t>
            </a:r>
            <a:r>
              <a:rPr sz="1800" spc="-25" dirty="0">
                <a:latin typeface="Carlito"/>
                <a:cs typeface="Carlito"/>
              </a:rPr>
              <a:t>korzysta </a:t>
            </a:r>
            <a:r>
              <a:rPr sz="1800" dirty="0">
                <a:latin typeface="Carlito"/>
                <a:cs typeface="Carlito"/>
              </a:rPr>
              <a:t>z </a:t>
            </a:r>
            <a:r>
              <a:rPr sz="1800" spc="-5" dirty="0">
                <a:latin typeface="Carlito"/>
                <a:cs typeface="Carlito"/>
              </a:rPr>
              <a:t>miary </a:t>
            </a:r>
            <a:r>
              <a:rPr sz="1800" spc="-10" dirty="0">
                <a:latin typeface="Carlito"/>
                <a:cs typeface="Carlito"/>
              </a:rPr>
              <a:t>informacji wzajemnej,</a:t>
            </a:r>
            <a:r>
              <a:rPr sz="1800" spc="24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która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określa </a:t>
            </a:r>
            <a:r>
              <a:rPr sz="1800" spc="-15" dirty="0">
                <a:latin typeface="Carlito"/>
                <a:cs typeface="Carlito"/>
              </a:rPr>
              <a:t>prawdopodobieństwo </a:t>
            </a:r>
            <a:r>
              <a:rPr sz="1800" spc="-10" dirty="0">
                <a:latin typeface="Carlito"/>
                <a:cs typeface="Carlito"/>
              </a:rPr>
              <a:t>współwystępowania </a:t>
            </a:r>
            <a:r>
              <a:rPr sz="1800" spc="-5" dirty="0">
                <a:latin typeface="Carlito"/>
                <a:cs typeface="Carlito"/>
              </a:rPr>
              <a:t>dwóch</a:t>
            </a:r>
            <a:r>
              <a:rPr sz="1800" spc="18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słów: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92846" y="2849879"/>
            <a:ext cx="4323984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84375" y="8250123"/>
            <a:ext cx="7802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rlito"/>
                <a:cs typeface="Carlito"/>
              </a:rPr>
              <a:t>Turney, </a:t>
            </a:r>
            <a:r>
              <a:rPr sz="1800" spc="-120" dirty="0">
                <a:latin typeface="Carlito"/>
                <a:cs typeface="Carlito"/>
              </a:rPr>
              <a:t>P. </a:t>
            </a:r>
            <a:r>
              <a:rPr sz="1800" spc="-20" dirty="0">
                <a:latin typeface="Carlito"/>
                <a:cs typeface="Carlito"/>
              </a:rPr>
              <a:t>D., </a:t>
            </a:r>
            <a:r>
              <a:rPr sz="1800" dirty="0">
                <a:latin typeface="Carlito"/>
                <a:cs typeface="Carlito"/>
              </a:rPr>
              <a:t>&amp; </a:t>
            </a:r>
            <a:r>
              <a:rPr sz="1800" spc="-5" dirty="0">
                <a:latin typeface="Carlito"/>
                <a:cs typeface="Carlito"/>
              </a:rPr>
              <a:t>Littman, </a:t>
            </a:r>
            <a:r>
              <a:rPr sz="1800" dirty="0">
                <a:latin typeface="Carlito"/>
                <a:cs typeface="Carlito"/>
              </a:rPr>
              <a:t>M. </a:t>
            </a:r>
            <a:r>
              <a:rPr sz="1800" spc="5" dirty="0">
                <a:latin typeface="Carlito"/>
                <a:cs typeface="Carlito"/>
              </a:rPr>
              <a:t>L. </a:t>
            </a:r>
            <a:r>
              <a:rPr sz="1800" dirty="0">
                <a:latin typeface="Carlito"/>
                <a:cs typeface="Carlito"/>
              </a:rPr>
              <a:t>(2002). </a:t>
            </a:r>
            <a:r>
              <a:rPr sz="1800" spc="-10" dirty="0">
                <a:latin typeface="Carlito"/>
                <a:cs typeface="Carlito"/>
              </a:rPr>
              <a:t>Unsupervised learning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semantic </a:t>
            </a:r>
            <a:r>
              <a:rPr sz="1800" spc="-15" dirty="0">
                <a:latin typeface="Carlito"/>
                <a:cs typeface="Carlito"/>
              </a:rPr>
              <a:t>orientation 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hundred-billion-word corpus. </a:t>
            </a:r>
            <a:r>
              <a:rPr sz="1800" spc="-5" dirty="0">
                <a:latin typeface="Carlito"/>
                <a:cs typeface="Carlito"/>
              </a:rPr>
              <a:t>arXiv </a:t>
            </a:r>
            <a:r>
              <a:rPr sz="1800" spc="-15" dirty="0">
                <a:latin typeface="Carlito"/>
                <a:cs typeface="Carlito"/>
              </a:rPr>
              <a:t>preprint</a:t>
            </a:r>
            <a:r>
              <a:rPr sz="1800" spc="2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cs/0212012.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60">
                <a:moveTo>
                  <a:pt x="12192000" y="0"/>
                </a:moveTo>
                <a:lnTo>
                  <a:pt x="0" y="0"/>
                </a:lnTo>
                <a:lnTo>
                  <a:pt x="0" y="365759"/>
                </a:lnTo>
                <a:lnTo>
                  <a:pt x="12192000" y="365759"/>
                </a:lnTo>
                <a:lnTo>
                  <a:pt x="12192000" y="0"/>
                </a:lnTo>
                <a:close/>
              </a:path>
            </a:pathLst>
          </a:custGeom>
          <a:solidFill>
            <a:srgbClr val="92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9570" y="366140"/>
            <a:ext cx="38601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Algorytm</a:t>
            </a:r>
            <a:r>
              <a:rPr spc="-265" dirty="0"/>
              <a:t> </a:t>
            </a:r>
            <a:r>
              <a:rPr spc="-80" dirty="0"/>
              <a:t>Turneya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75230" y="2932557"/>
            <a:ext cx="8117205" cy="3379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{good, nice, </a:t>
            </a:r>
            <a:r>
              <a:rPr sz="1800" spc="-15" dirty="0">
                <a:latin typeface="Carlito"/>
                <a:cs typeface="Carlito"/>
              </a:rPr>
              <a:t>excellent,positive, fortunate, </a:t>
            </a:r>
            <a:r>
              <a:rPr sz="1800" spc="-10" dirty="0">
                <a:latin typeface="Carlito"/>
                <a:cs typeface="Carlito"/>
              </a:rPr>
              <a:t>correct, </a:t>
            </a:r>
            <a:r>
              <a:rPr sz="1800" spc="-5" dirty="0">
                <a:latin typeface="Carlito"/>
                <a:cs typeface="Carlito"/>
              </a:rPr>
              <a:t>and</a:t>
            </a:r>
            <a:r>
              <a:rPr sz="1800" spc="254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superior}</a:t>
            </a:r>
            <a:endParaRPr sz="1800">
              <a:latin typeface="Carlito"/>
              <a:cs typeface="Carlito"/>
            </a:endParaRPr>
          </a:p>
          <a:p>
            <a:pPr marL="218440" algn="ctr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{bad, </a:t>
            </a:r>
            <a:r>
              <a:rPr sz="1800" spc="-30" dirty="0">
                <a:latin typeface="Carlito"/>
                <a:cs typeface="Carlito"/>
              </a:rPr>
              <a:t>nasty, poor, </a:t>
            </a:r>
            <a:r>
              <a:rPr sz="1800" spc="-15" dirty="0">
                <a:latin typeface="Carlito"/>
                <a:cs typeface="Carlito"/>
              </a:rPr>
              <a:t>negative, unfortunate, </a:t>
            </a:r>
            <a:r>
              <a:rPr sz="1800" spc="-5" dirty="0">
                <a:latin typeface="Carlito"/>
                <a:cs typeface="Carlito"/>
              </a:rPr>
              <a:t>wrong, and</a:t>
            </a:r>
            <a:r>
              <a:rPr sz="1800" spc="229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inferior}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299085" marR="29209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Inne </a:t>
            </a:r>
            <a:r>
              <a:rPr sz="1800" spc="-10" dirty="0">
                <a:latin typeface="Carlito"/>
                <a:cs typeface="Carlito"/>
              </a:rPr>
              <a:t>eksperymenty </a:t>
            </a:r>
            <a:r>
              <a:rPr sz="1800" spc="-15" dirty="0">
                <a:latin typeface="Carlito"/>
                <a:cs typeface="Carlito"/>
              </a:rPr>
              <a:t>wykorzystują wyszukiwarkę AltaVista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10" dirty="0">
                <a:latin typeface="Carlito"/>
                <a:cs typeface="Carlito"/>
              </a:rPr>
              <a:t>zaindeksowane </a:t>
            </a:r>
            <a:r>
              <a:rPr sz="1800" spc="-15" dirty="0">
                <a:latin typeface="Carlito"/>
                <a:cs typeface="Carlito"/>
              </a:rPr>
              <a:t>około </a:t>
            </a:r>
            <a:r>
              <a:rPr sz="1800" dirty="0">
                <a:latin typeface="Carlito"/>
                <a:cs typeface="Carlito"/>
              </a:rPr>
              <a:t>350  </a:t>
            </a:r>
            <a:r>
              <a:rPr sz="1800" spc="-5" dirty="0">
                <a:latin typeface="Carlito"/>
                <a:cs typeface="Carlito"/>
              </a:rPr>
              <a:t>milionów </a:t>
            </a:r>
            <a:r>
              <a:rPr sz="1800" spc="-15" dirty="0">
                <a:latin typeface="Carlito"/>
                <a:cs typeface="Carlito"/>
              </a:rPr>
              <a:t>stron internetowych </a:t>
            </a:r>
            <a:r>
              <a:rPr sz="1800" dirty="0">
                <a:latin typeface="Carlito"/>
                <a:cs typeface="Carlito"/>
              </a:rPr>
              <a:t>w </a:t>
            </a:r>
            <a:r>
              <a:rPr sz="1800" spc="-15" dirty="0">
                <a:latin typeface="Carlito"/>
                <a:cs typeface="Carlito"/>
              </a:rPr>
              <a:t>języku </a:t>
            </a:r>
            <a:r>
              <a:rPr sz="1800" spc="-10" dirty="0">
                <a:latin typeface="Carlito"/>
                <a:cs typeface="Carlito"/>
              </a:rPr>
              <a:t>angielskim. </a:t>
            </a:r>
            <a:r>
              <a:rPr sz="1800" dirty="0">
                <a:latin typeface="Carlito"/>
                <a:cs typeface="Carlito"/>
              </a:rPr>
              <a:t>Biorąc </a:t>
            </a:r>
            <a:r>
              <a:rPr sz="1800" spc="-5" dirty="0">
                <a:latin typeface="Carlito"/>
                <a:cs typeface="Carlito"/>
              </a:rPr>
              <a:t>pod </a:t>
            </a:r>
            <a:r>
              <a:rPr sz="1800" spc="-15" dirty="0">
                <a:latin typeface="Carlito"/>
                <a:cs typeface="Carlito"/>
              </a:rPr>
              <a:t>uwagę </a:t>
            </a:r>
            <a:r>
              <a:rPr sz="1800" spc="-10" dirty="0">
                <a:latin typeface="Carlito"/>
                <a:cs typeface="Carlito"/>
              </a:rPr>
              <a:t>szacunek </a:t>
            </a:r>
            <a:r>
              <a:rPr sz="1800" dirty="0">
                <a:latin typeface="Carlito"/>
                <a:cs typeface="Carlito"/>
              </a:rPr>
              <a:t>300  słów </a:t>
            </a:r>
            <a:r>
              <a:rPr sz="1800" spc="-5" dirty="0">
                <a:latin typeface="Carlito"/>
                <a:cs typeface="Carlito"/>
              </a:rPr>
              <a:t>na </a:t>
            </a:r>
            <a:r>
              <a:rPr sz="1800" spc="-15" dirty="0">
                <a:latin typeface="Carlito"/>
                <a:cs typeface="Carlito"/>
              </a:rPr>
              <a:t>stronę internetową, to </a:t>
            </a:r>
            <a:r>
              <a:rPr sz="1800" spc="-20" dirty="0">
                <a:latin typeface="Carlito"/>
                <a:cs typeface="Carlito"/>
              </a:rPr>
              <a:t>reprezentuje korpus </a:t>
            </a:r>
            <a:r>
              <a:rPr sz="1800" spc="-10" dirty="0">
                <a:latin typeface="Carlito"/>
                <a:cs typeface="Carlito"/>
              </a:rPr>
              <a:t>zawierający co </a:t>
            </a:r>
            <a:r>
              <a:rPr sz="1800" spc="-5" dirty="0">
                <a:latin typeface="Carlito"/>
                <a:cs typeface="Carlito"/>
              </a:rPr>
              <a:t>najmniej</a:t>
            </a:r>
            <a:r>
              <a:rPr sz="1800" spc="37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sto</a:t>
            </a:r>
            <a:endParaRPr sz="1800">
              <a:latin typeface="Carlito"/>
              <a:cs typeface="Carlito"/>
            </a:endParaRPr>
          </a:p>
          <a:p>
            <a:pPr marL="299085" algn="just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miliardów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słów.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rlito"/>
                <a:cs typeface="Carlito"/>
              </a:rPr>
              <a:t>W </a:t>
            </a:r>
            <a:r>
              <a:rPr sz="1800" spc="-10" dirty="0">
                <a:latin typeface="Carlito"/>
                <a:cs typeface="Carlito"/>
              </a:rPr>
              <a:t>tabeli </a:t>
            </a:r>
            <a:r>
              <a:rPr sz="1800" spc="-20" dirty="0">
                <a:latin typeface="Carlito"/>
                <a:cs typeface="Carlito"/>
              </a:rPr>
              <a:t>wykorzystano </a:t>
            </a:r>
            <a:r>
              <a:rPr sz="1800" spc="-5" dirty="0">
                <a:latin typeface="Carlito"/>
                <a:cs typeface="Carlito"/>
              </a:rPr>
              <a:t>siłę </a:t>
            </a:r>
            <a:r>
              <a:rPr sz="1800" spc="-10" dirty="0">
                <a:latin typeface="Carlito"/>
                <a:cs typeface="Carlito"/>
              </a:rPr>
              <a:t>orientacji semantycznej </a:t>
            </a:r>
            <a:r>
              <a:rPr sz="1800" spc="-25" dirty="0">
                <a:latin typeface="Carlito"/>
                <a:cs typeface="Carlito"/>
              </a:rPr>
              <a:t>jako </a:t>
            </a:r>
            <a:r>
              <a:rPr sz="1800" spc="-10" dirty="0">
                <a:latin typeface="Carlito"/>
                <a:cs typeface="Carlito"/>
              </a:rPr>
              <a:t>miarę </a:t>
            </a:r>
            <a:r>
              <a:rPr sz="1800" spc="-5" dirty="0">
                <a:latin typeface="Carlito"/>
                <a:cs typeface="Carlito"/>
              </a:rPr>
              <a:t>pewności, </a:t>
            </a:r>
            <a:r>
              <a:rPr sz="1800" spc="-20" dirty="0">
                <a:latin typeface="Carlito"/>
                <a:cs typeface="Carlito"/>
              </a:rPr>
              <a:t>że </a:t>
            </a:r>
            <a:r>
              <a:rPr sz="1800" spc="-5" dirty="0">
                <a:latin typeface="Carlito"/>
                <a:cs typeface="Carlito"/>
              </a:rPr>
              <a:t>słowo  </a:t>
            </a:r>
            <a:r>
              <a:rPr sz="1800" spc="-15" dirty="0">
                <a:latin typeface="Carlito"/>
                <a:cs typeface="Carlito"/>
              </a:rPr>
              <a:t>zostanie poprawnie sklasyfikowane. </a:t>
            </a:r>
            <a:r>
              <a:rPr sz="1800" spc="-35" dirty="0">
                <a:latin typeface="Carlito"/>
                <a:cs typeface="Carlito"/>
              </a:rPr>
              <a:t>Testowe </a:t>
            </a:r>
            <a:r>
              <a:rPr sz="1800" spc="-5" dirty="0">
                <a:latin typeface="Carlito"/>
                <a:cs typeface="Carlito"/>
              </a:rPr>
              <a:t>słowa </a:t>
            </a:r>
            <a:r>
              <a:rPr sz="1800" spc="-15" dirty="0">
                <a:latin typeface="Carlito"/>
                <a:cs typeface="Carlito"/>
              </a:rPr>
              <a:t>zostały </a:t>
            </a:r>
            <a:r>
              <a:rPr sz="1800" spc="-10" dirty="0">
                <a:latin typeface="Carlito"/>
                <a:cs typeface="Carlito"/>
              </a:rPr>
              <a:t>posortowane </a:t>
            </a:r>
            <a:r>
              <a:rPr sz="1800" dirty="0">
                <a:latin typeface="Carlito"/>
                <a:cs typeface="Carlito"/>
              </a:rPr>
              <a:t>w </a:t>
            </a:r>
            <a:r>
              <a:rPr sz="1800" spc="-5" dirty="0">
                <a:latin typeface="Carlito"/>
                <a:cs typeface="Carlito"/>
              </a:rPr>
              <a:t>porządku  malejącym </a:t>
            </a:r>
            <a:r>
              <a:rPr sz="1800" spc="-10" dirty="0">
                <a:latin typeface="Carlito"/>
                <a:cs typeface="Carlito"/>
              </a:rPr>
              <a:t>wartość </a:t>
            </a:r>
            <a:r>
              <a:rPr sz="1800" dirty="0">
                <a:latin typeface="Carlito"/>
                <a:cs typeface="Carlito"/>
              </a:rPr>
              <a:t>ich </a:t>
            </a:r>
            <a:r>
              <a:rPr sz="1800" spc="-10" dirty="0">
                <a:latin typeface="Carlito"/>
                <a:cs typeface="Carlito"/>
              </a:rPr>
              <a:t>orientacji semantycznej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5" dirty="0">
                <a:latin typeface="Carlito"/>
                <a:cs typeface="Carlito"/>
              </a:rPr>
              <a:t>słowa </a:t>
            </a:r>
            <a:r>
              <a:rPr sz="1800" dirty="0">
                <a:latin typeface="Carlito"/>
                <a:cs typeface="Carlito"/>
              </a:rPr>
              <a:t>o </a:t>
            </a:r>
            <a:r>
              <a:rPr sz="1800" spc="-10" dirty="0">
                <a:latin typeface="Carlito"/>
                <a:cs typeface="Carlito"/>
              </a:rPr>
              <a:t>najwyższym </a:t>
            </a:r>
            <a:r>
              <a:rPr sz="1800" spc="-15" dirty="0">
                <a:latin typeface="Carlito"/>
                <a:cs typeface="Carlito"/>
              </a:rPr>
              <a:t>rankingu </a:t>
            </a:r>
            <a:r>
              <a:rPr sz="1800" spc="-5" dirty="0">
                <a:latin typeface="Carlito"/>
                <a:cs typeface="Carlito"/>
              </a:rPr>
              <a:t>były  </a:t>
            </a:r>
            <a:r>
              <a:rPr sz="1800" spc="-15" dirty="0">
                <a:latin typeface="Carlito"/>
                <a:cs typeface="Carlito"/>
              </a:rPr>
              <a:t>sklasyfikowane.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34459" y="6672536"/>
            <a:ext cx="6575013" cy="1483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15616" y="1345437"/>
            <a:ext cx="69234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Carlito"/>
                <a:cs typeface="Carlito"/>
              </a:rPr>
              <a:t>SO-PMI-IR </a:t>
            </a:r>
            <a:r>
              <a:rPr sz="1400" spc="-10" dirty="0">
                <a:latin typeface="Carlito"/>
                <a:cs typeface="Carlito"/>
              </a:rPr>
              <a:t>(Semantic </a:t>
            </a:r>
            <a:r>
              <a:rPr sz="1400" spc="-15" dirty="0">
                <a:latin typeface="Carlito"/>
                <a:cs typeface="Carlito"/>
              </a:rPr>
              <a:t>Orientation </a:t>
            </a:r>
            <a:r>
              <a:rPr sz="1400" spc="-10" dirty="0">
                <a:latin typeface="Carlito"/>
                <a:cs typeface="Carlito"/>
              </a:rPr>
              <a:t>from </a:t>
            </a:r>
            <a:r>
              <a:rPr sz="1400" spc="-15" dirty="0">
                <a:latin typeface="Carlito"/>
                <a:cs typeface="Carlito"/>
              </a:rPr>
              <a:t>Pointwise </a:t>
            </a:r>
            <a:r>
              <a:rPr sz="1400" spc="-10" dirty="0">
                <a:latin typeface="Carlito"/>
                <a:cs typeface="Carlito"/>
              </a:rPr>
              <a:t>Mutual </a:t>
            </a:r>
            <a:r>
              <a:rPr sz="1400" spc="-15" dirty="0">
                <a:latin typeface="Carlito"/>
                <a:cs typeface="Carlito"/>
              </a:rPr>
              <a:t>Information </a:t>
            </a:r>
            <a:r>
              <a:rPr sz="1400" spc="-10" dirty="0">
                <a:latin typeface="Carlito"/>
                <a:cs typeface="Carlito"/>
              </a:rPr>
              <a:t>and </a:t>
            </a:r>
            <a:r>
              <a:rPr sz="1400" spc="-15" dirty="0">
                <a:latin typeface="Carlito"/>
                <a:cs typeface="Carlito"/>
              </a:rPr>
              <a:t>Information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spc="-15" dirty="0">
                <a:latin typeface="Carlito"/>
                <a:cs typeface="Carlito"/>
              </a:rPr>
              <a:t>Retrieval)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0821" y="2011149"/>
            <a:ext cx="5283068" cy="511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4623" y="1493519"/>
            <a:ext cx="8305800" cy="6224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1566" y="681608"/>
            <a:ext cx="44227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Metody</a:t>
            </a:r>
            <a:r>
              <a:rPr spc="-254" dirty="0"/>
              <a:t> </a:t>
            </a:r>
            <a:r>
              <a:rPr spc="-85" dirty="0"/>
              <a:t>statystyczne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0542" y="1794509"/>
            <a:ext cx="7211059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55" dirty="0">
                <a:latin typeface="Carlito"/>
                <a:cs typeface="Carlito"/>
              </a:rPr>
              <a:t>Tekst </a:t>
            </a:r>
            <a:r>
              <a:rPr sz="2400" spc="-15" dirty="0">
                <a:latin typeface="Carlito"/>
                <a:cs typeface="Carlito"/>
              </a:rPr>
              <a:t>traktowany </a:t>
            </a:r>
            <a:r>
              <a:rPr sz="2400" spc="-10" dirty="0">
                <a:latin typeface="Carlito"/>
                <a:cs typeface="Carlito"/>
              </a:rPr>
              <a:t>jest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obiekt.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rlito"/>
              <a:cs typeface="Carlito"/>
            </a:endParaRPr>
          </a:p>
          <a:p>
            <a:pPr marL="356870" marR="167640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Carlito"/>
                <a:cs typeface="Carlito"/>
              </a:rPr>
              <a:t>Charakteryzuje </a:t>
            </a:r>
            <a:r>
              <a:rPr sz="2400" spc="-5" dirty="0">
                <a:latin typeface="Carlito"/>
                <a:cs typeface="Carlito"/>
              </a:rPr>
              <a:t>się </a:t>
            </a:r>
            <a:r>
              <a:rPr sz="2400" spc="-15" dirty="0">
                <a:latin typeface="Carlito"/>
                <a:cs typeface="Carlito"/>
              </a:rPr>
              <a:t>go </a:t>
            </a:r>
            <a:r>
              <a:rPr sz="2400" spc="-20" dirty="0">
                <a:latin typeface="Carlito"/>
                <a:cs typeface="Carlito"/>
              </a:rPr>
              <a:t>za </a:t>
            </a:r>
            <a:r>
              <a:rPr sz="2400" spc="-5" dirty="0">
                <a:latin typeface="Carlito"/>
                <a:cs typeface="Carlito"/>
              </a:rPr>
              <a:t>pomocą </a:t>
            </a:r>
            <a:r>
              <a:rPr sz="2400" spc="-15" dirty="0">
                <a:latin typeface="Carlito"/>
                <a:cs typeface="Carlito"/>
              </a:rPr>
              <a:t>danych </a:t>
            </a:r>
            <a:r>
              <a:rPr sz="2400" spc="-5" dirty="0">
                <a:latin typeface="Carlito"/>
                <a:cs typeface="Carlito"/>
              </a:rPr>
              <a:t>ilościowych,  </a:t>
            </a:r>
            <a:r>
              <a:rPr sz="2400" spc="-15" dirty="0">
                <a:latin typeface="Carlito"/>
                <a:cs typeface="Carlito"/>
              </a:rPr>
              <a:t>które </a:t>
            </a:r>
            <a:r>
              <a:rPr sz="2400" spc="-5" dirty="0">
                <a:latin typeface="Carlito"/>
                <a:cs typeface="Carlito"/>
              </a:rPr>
              <a:t>odzwierciedlają </a:t>
            </a:r>
            <a:r>
              <a:rPr sz="2400" spc="-15" dirty="0">
                <a:latin typeface="Carlito"/>
                <a:cs typeface="Carlito"/>
              </a:rPr>
              <a:t>zawartość </a:t>
            </a:r>
            <a:r>
              <a:rPr sz="2400" spc="-5" dirty="0">
                <a:latin typeface="Carlito"/>
                <a:cs typeface="Carlito"/>
              </a:rPr>
              <a:t>dokumentu </a:t>
            </a:r>
            <a:r>
              <a:rPr sz="2400" dirty="0">
                <a:latin typeface="Carlito"/>
                <a:cs typeface="Carlito"/>
              </a:rPr>
              <a:t>np.</a:t>
            </a:r>
            <a:r>
              <a:rPr sz="2400" spc="-1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liczbę  </a:t>
            </a:r>
            <a:r>
              <a:rPr sz="2400" spc="-5" dirty="0">
                <a:latin typeface="Carlito"/>
                <a:cs typeface="Carlito"/>
              </a:rPr>
              <a:t>słów </a:t>
            </a:r>
            <a:r>
              <a:rPr sz="2400" dirty="0">
                <a:latin typeface="Carlito"/>
                <a:cs typeface="Carlito"/>
              </a:rPr>
              <a:t>lub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fraz.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Carlito"/>
              <a:cs typeface="Carlito"/>
            </a:endParaRPr>
          </a:p>
          <a:p>
            <a:pPr marL="356870" marR="108585" indent="-344805" algn="just">
              <a:lnSpc>
                <a:spcPct val="100000"/>
              </a:lnSpc>
              <a:buFont typeface="Arial"/>
              <a:buChar char="•"/>
              <a:tabLst>
                <a:tab pos="357505" algn="l"/>
              </a:tabLst>
            </a:pPr>
            <a:r>
              <a:rPr sz="2400" spc="-25" dirty="0">
                <a:latin typeface="Carlito"/>
                <a:cs typeface="Carlito"/>
              </a:rPr>
              <a:t>Tekst–obiekt </a:t>
            </a:r>
            <a:r>
              <a:rPr sz="2400" spc="-15" dirty="0">
                <a:latin typeface="Carlito"/>
                <a:cs typeface="Carlito"/>
              </a:rPr>
              <a:t>reprezentowany </a:t>
            </a:r>
            <a:r>
              <a:rPr sz="2400" spc="-10" dirty="0">
                <a:latin typeface="Carlito"/>
                <a:cs typeface="Carlito"/>
              </a:rPr>
              <a:t>jest </a:t>
            </a:r>
            <a:r>
              <a:rPr sz="2400" dirty="0">
                <a:latin typeface="Carlito"/>
                <a:cs typeface="Carlito"/>
              </a:rPr>
              <a:t>w </a:t>
            </a:r>
            <a:r>
              <a:rPr sz="2400" spc="-5" dirty="0">
                <a:latin typeface="Carlito"/>
                <a:cs typeface="Carlito"/>
              </a:rPr>
              <a:t>postaci </a:t>
            </a:r>
            <a:r>
              <a:rPr sz="2400" spc="-15" dirty="0">
                <a:latin typeface="Carlito"/>
                <a:cs typeface="Carlito"/>
              </a:rPr>
              <a:t>wektora</a:t>
            </a:r>
            <a:r>
              <a:rPr sz="2400" spc="-2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  </a:t>
            </a:r>
            <a:r>
              <a:rPr sz="2400" spc="-10" dirty="0">
                <a:latin typeface="Carlito"/>
                <a:cs typeface="Carlito"/>
              </a:rPr>
              <a:t>wielowymiarowej przestrzeni </a:t>
            </a:r>
            <a:r>
              <a:rPr sz="2400" spc="-5" dirty="0">
                <a:latin typeface="Carlito"/>
                <a:cs typeface="Carlito"/>
              </a:rPr>
              <a:t>wyznaczonej </a:t>
            </a:r>
            <a:r>
              <a:rPr sz="2400" spc="-10" dirty="0">
                <a:latin typeface="Carlito"/>
                <a:cs typeface="Carlito"/>
              </a:rPr>
              <a:t>przez </a:t>
            </a:r>
            <a:r>
              <a:rPr sz="2400" dirty="0">
                <a:latin typeface="Carlito"/>
                <a:cs typeface="Carlito"/>
              </a:rPr>
              <a:t>zbiór  </a:t>
            </a:r>
            <a:r>
              <a:rPr sz="2400" spc="-5" dirty="0">
                <a:latin typeface="Carlito"/>
                <a:cs typeface="Carlito"/>
              </a:rPr>
              <a:t>cech (ang. </a:t>
            </a:r>
            <a:r>
              <a:rPr sz="2400" i="1" spc="-5" dirty="0">
                <a:latin typeface="Carlito"/>
                <a:cs typeface="Carlito"/>
              </a:rPr>
              <a:t>features</a:t>
            </a:r>
            <a:r>
              <a:rPr sz="2400" spc="-5" dirty="0">
                <a:latin typeface="Carlito"/>
                <a:cs typeface="Carlito"/>
              </a:rPr>
              <a:t>) opisujących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dokumenty.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Carlito"/>
              <a:cs typeface="Carlito"/>
            </a:endParaRPr>
          </a:p>
          <a:p>
            <a:pPr marL="356870" marR="5080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40" dirty="0">
                <a:latin typeface="Carlito"/>
                <a:cs typeface="Carlito"/>
              </a:rPr>
              <a:t>Trzy </a:t>
            </a:r>
            <a:r>
              <a:rPr sz="2400" spc="-5" dirty="0">
                <a:latin typeface="Carlito"/>
                <a:cs typeface="Carlito"/>
              </a:rPr>
              <a:t>etapy </a:t>
            </a:r>
            <a:r>
              <a:rPr sz="2400" dirty="0">
                <a:latin typeface="Carlito"/>
                <a:cs typeface="Carlito"/>
              </a:rPr>
              <a:t>: </a:t>
            </a:r>
            <a:r>
              <a:rPr sz="2400" spc="-15" dirty="0">
                <a:latin typeface="Carlito"/>
                <a:cs typeface="Carlito"/>
              </a:rPr>
              <a:t>tokenizacja </a:t>
            </a:r>
            <a:r>
              <a:rPr sz="2400" dirty="0">
                <a:latin typeface="Carlito"/>
                <a:cs typeface="Carlito"/>
              </a:rPr>
              <a:t>(podział) </a:t>
            </a:r>
            <a:r>
              <a:rPr sz="2400" spc="-10" dirty="0">
                <a:latin typeface="Carlito"/>
                <a:cs typeface="Carlito"/>
              </a:rPr>
              <a:t>tekstu, </a:t>
            </a:r>
            <a:r>
              <a:rPr sz="2400" spc="-20" dirty="0">
                <a:latin typeface="Carlito"/>
                <a:cs typeface="Carlito"/>
              </a:rPr>
              <a:t>ekstrakcja </a:t>
            </a:r>
            <a:r>
              <a:rPr sz="2400" spc="-5" dirty="0">
                <a:latin typeface="Carlito"/>
                <a:cs typeface="Carlito"/>
              </a:rPr>
              <a:t>cech  </a:t>
            </a:r>
            <a:r>
              <a:rPr sz="2400" dirty="0">
                <a:latin typeface="Carlito"/>
                <a:cs typeface="Carlito"/>
              </a:rPr>
              <a:t>na </a:t>
            </a:r>
            <a:r>
              <a:rPr sz="2400" spc="-10" dirty="0">
                <a:latin typeface="Carlito"/>
                <a:cs typeface="Carlito"/>
              </a:rPr>
              <a:t>podstawie </a:t>
            </a:r>
            <a:r>
              <a:rPr sz="2400" spc="-15" dirty="0">
                <a:latin typeface="Carlito"/>
                <a:cs typeface="Carlito"/>
              </a:rPr>
              <a:t>których </a:t>
            </a:r>
            <a:r>
              <a:rPr sz="2400" spc="-10" dirty="0">
                <a:latin typeface="Carlito"/>
                <a:cs typeface="Carlito"/>
              </a:rPr>
              <a:t>zostanie wytrenowany  </a:t>
            </a:r>
            <a:r>
              <a:rPr sz="2400" spc="-15" dirty="0">
                <a:latin typeface="Carlito"/>
                <a:cs typeface="Carlito"/>
              </a:rPr>
              <a:t>klasyfikator oraz </a:t>
            </a:r>
            <a:r>
              <a:rPr sz="2400" spc="-5" dirty="0">
                <a:latin typeface="Carlito"/>
                <a:cs typeface="Carlito"/>
              </a:rPr>
              <a:t>etapu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klasyfikacji.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1566" y="681608"/>
            <a:ext cx="44227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Metody</a:t>
            </a:r>
            <a:r>
              <a:rPr spc="-254" dirty="0"/>
              <a:t> </a:t>
            </a:r>
            <a:r>
              <a:rPr spc="-85" dirty="0"/>
              <a:t>statystyczne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0542" y="1794509"/>
            <a:ext cx="796290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Carlito"/>
                <a:cs typeface="Carlito"/>
              </a:rPr>
              <a:t>Algorytmy </a:t>
            </a:r>
            <a:r>
              <a:rPr sz="2400" dirty="0">
                <a:latin typeface="Carlito"/>
                <a:cs typeface="Carlito"/>
              </a:rPr>
              <a:t>z </a:t>
            </a:r>
            <a:r>
              <a:rPr sz="2400" spc="-5" dirty="0">
                <a:latin typeface="Carlito"/>
                <a:cs typeface="Carlito"/>
              </a:rPr>
              <a:t>dziedziny uczenia </a:t>
            </a:r>
            <a:r>
              <a:rPr sz="2400" spc="-10" dirty="0">
                <a:latin typeface="Carlito"/>
                <a:cs typeface="Carlito"/>
              </a:rPr>
              <a:t>maszynowego </a:t>
            </a:r>
            <a:r>
              <a:rPr sz="2400" spc="-5" dirty="0">
                <a:latin typeface="Carlito"/>
                <a:cs typeface="Carlito"/>
              </a:rPr>
              <a:t>takie jak  </a:t>
            </a:r>
            <a:r>
              <a:rPr sz="2400" spc="-15" dirty="0">
                <a:latin typeface="Carlito"/>
                <a:cs typeface="Carlito"/>
              </a:rPr>
              <a:t>klasyfikator Bayesowski, </a:t>
            </a:r>
            <a:r>
              <a:rPr sz="2400" spc="-10" dirty="0">
                <a:latin typeface="Carlito"/>
                <a:cs typeface="Carlito"/>
              </a:rPr>
              <a:t>maszyna </a:t>
            </a:r>
            <a:r>
              <a:rPr sz="2400" spc="-15" dirty="0">
                <a:latin typeface="Carlito"/>
                <a:cs typeface="Carlito"/>
              </a:rPr>
              <a:t>wektorów nośnych </a:t>
            </a:r>
            <a:r>
              <a:rPr sz="2400" spc="-10" dirty="0">
                <a:latin typeface="Carlito"/>
                <a:cs typeface="Carlito"/>
              </a:rPr>
              <a:t>SVM czy  </a:t>
            </a:r>
            <a:r>
              <a:rPr sz="2400" spc="-5" dirty="0">
                <a:latin typeface="Carlito"/>
                <a:cs typeface="Carlito"/>
              </a:rPr>
              <a:t>sieci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neuronowe.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rlito"/>
              <a:cs typeface="Carlito"/>
            </a:endParaRPr>
          </a:p>
          <a:p>
            <a:pPr marL="356870" marR="29845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5" dirty="0">
                <a:latin typeface="Carlito"/>
                <a:cs typeface="Carlito"/>
              </a:rPr>
              <a:t>Mogą </a:t>
            </a:r>
            <a:r>
              <a:rPr sz="2400" dirty="0">
                <a:latin typeface="Carlito"/>
                <a:cs typeface="Carlito"/>
              </a:rPr>
              <a:t>one </a:t>
            </a:r>
            <a:r>
              <a:rPr sz="2400" spc="-5" dirty="0">
                <a:latin typeface="Carlito"/>
                <a:cs typeface="Carlito"/>
              </a:rPr>
              <a:t>uwzględniać </a:t>
            </a:r>
            <a:r>
              <a:rPr sz="2400" spc="-10" dirty="0">
                <a:latin typeface="Carlito"/>
                <a:cs typeface="Carlito"/>
              </a:rPr>
              <a:t>współwystępowanie </a:t>
            </a:r>
            <a:r>
              <a:rPr sz="2400" spc="-50" dirty="0">
                <a:latin typeface="Carlito"/>
                <a:cs typeface="Carlito"/>
              </a:rPr>
              <a:t>słów, </a:t>
            </a:r>
            <a:r>
              <a:rPr sz="2400" spc="-15" dirty="0">
                <a:latin typeface="Carlito"/>
                <a:cs typeface="Carlito"/>
              </a:rPr>
              <a:t>które może  </a:t>
            </a:r>
            <a:r>
              <a:rPr sz="2400" spc="-10" dirty="0">
                <a:latin typeface="Carlito"/>
                <a:cs typeface="Carlito"/>
              </a:rPr>
              <a:t>być </a:t>
            </a:r>
            <a:r>
              <a:rPr sz="2400" spc="-15" dirty="0">
                <a:latin typeface="Carlito"/>
                <a:cs typeface="Carlito"/>
              </a:rPr>
              <a:t>przeprowadzone </a:t>
            </a:r>
            <a:r>
              <a:rPr sz="2400" spc="-10" dirty="0">
                <a:latin typeface="Carlito"/>
                <a:cs typeface="Carlito"/>
              </a:rPr>
              <a:t>poprzez reprezentację </a:t>
            </a:r>
            <a:r>
              <a:rPr sz="2400" spc="-5" dirty="0">
                <a:latin typeface="Carlito"/>
                <a:cs typeface="Carlito"/>
              </a:rPr>
              <a:t>dokumentu </a:t>
            </a:r>
            <a:r>
              <a:rPr sz="2400" spc="-25" dirty="0">
                <a:latin typeface="Carlito"/>
                <a:cs typeface="Carlito"/>
              </a:rPr>
              <a:t>jako  </a:t>
            </a:r>
            <a:r>
              <a:rPr sz="2400" spc="-10" dirty="0">
                <a:latin typeface="Carlito"/>
                <a:cs typeface="Carlito"/>
              </a:rPr>
              <a:t>nieuporządkowanej </a:t>
            </a:r>
            <a:r>
              <a:rPr sz="2400" dirty="0">
                <a:latin typeface="Carlito"/>
                <a:cs typeface="Carlito"/>
              </a:rPr>
              <a:t>liczby</a:t>
            </a:r>
            <a:r>
              <a:rPr sz="2400" spc="-10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słów.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Carlito"/>
              <a:cs typeface="Carlito"/>
            </a:endParaRPr>
          </a:p>
          <a:p>
            <a:pPr marL="356870" marR="10160" indent="-34480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Carlito"/>
                <a:cs typeface="Carlito"/>
              </a:rPr>
              <a:t>Algorytmy </a:t>
            </a:r>
            <a:r>
              <a:rPr sz="2400" spc="-5" dirty="0">
                <a:latin typeface="Carlito"/>
                <a:cs typeface="Carlito"/>
              </a:rPr>
              <a:t>te </a:t>
            </a:r>
            <a:r>
              <a:rPr sz="2400" dirty="0">
                <a:latin typeface="Carlito"/>
                <a:cs typeface="Carlito"/>
              </a:rPr>
              <a:t>nie </a:t>
            </a:r>
            <a:r>
              <a:rPr sz="2400" spc="-10" dirty="0">
                <a:latin typeface="Carlito"/>
                <a:cs typeface="Carlito"/>
              </a:rPr>
              <a:t>wymagają </a:t>
            </a:r>
            <a:r>
              <a:rPr sz="2400" spc="-15" dirty="0">
                <a:latin typeface="Carlito"/>
                <a:cs typeface="Carlito"/>
              </a:rPr>
              <a:t>słowników </a:t>
            </a:r>
            <a:r>
              <a:rPr sz="2400" dirty="0">
                <a:latin typeface="Carlito"/>
                <a:cs typeface="Carlito"/>
              </a:rPr>
              <a:t>ani </a:t>
            </a:r>
            <a:r>
              <a:rPr sz="2400" spc="-5" dirty="0">
                <a:latin typeface="Carlito"/>
                <a:cs typeface="Carlito"/>
              </a:rPr>
              <a:t>definicji </a:t>
            </a:r>
            <a:r>
              <a:rPr sz="2400" spc="-10" dirty="0">
                <a:latin typeface="Carlito"/>
                <a:cs typeface="Carlito"/>
              </a:rPr>
              <a:t>gramatyki,  </a:t>
            </a:r>
            <a:r>
              <a:rPr sz="2400" dirty="0">
                <a:latin typeface="Carlito"/>
                <a:cs typeface="Carlito"/>
              </a:rPr>
              <a:t>operują jedynie na </a:t>
            </a:r>
            <a:r>
              <a:rPr sz="2400" spc="-15" dirty="0">
                <a:latin typeface="Carlito"/>
                <a:cs typeface="Carlito"/>
              </a:rPr>
              <a:t>danych </a:t>
            </a:r>
            <a:r>
              <a:rPr sz="2400" spc="-10" dirty="0">
                <a:latin typeface="Carlito"/>
                <a:cs typeface="Carlito"/>
              </a:rPr>
              <a:t>trenujących </a:t>
            </a:r>
            <a:r>
              <a:rPr sz="2400" spc="-5" dirty="0">
                <a:latin typeface="Carlito"/>
                <a:cs typeface="Carlito"/>
              </a:rPr>
              <a:t>(i ewentualnie  </a:t>
            </a:r>
            <a:r>
              <a:rPr sz="2400" spc="-10" dirty="0">
                <a:latin typeface="Carlito"/>
                <a:cs typeface="Carlito"/>
              </a:rPr>
              <a:t>testowych </a:t>
            </a:r>
            <a:r>
              <a:rPr sz="2400" dirty="0">
                <a:latin typeface="Carlito"/>
                <a:cs typeface="Carlito"/>
              </a:rPr>
              <a:t>do </a:t>
            </a:r>
            <a:r>
              <a:rPr sz="2400" spc="-5" dirty="0">
                <a:latin typeface="Carlito"/>
                <a:cs typeface="Carlito"/>
              </a:rPr>
              <a:t>ewaluacji</a:t>
            </a:r>
            <a:r>
              <a:rPr sz="2400" spc="-1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uczenia)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rlito"/>
              <a:cs typeface="Carlito"/>
            </a:endParaRPr>
          </a:p>
          <a:p>
            <a:pPr marL="356870" marR="628650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10" dirty="0">
                <a:latin typeface="Carlito"/>
                <a:cs typeface="Carlito"/>
              </a:rPr>
              <a:t>Osiągają </a:t>
            </a:r>
            <a:r>
              <a:rPr sz="2400" dirty="0">
                <a:latin typeface="Carlito"/>
                <a:cs typeface="Carlito"/>
              </a:rPr>
              <a:t>one </a:t>
            </a:r>
            <a:r>
              <a:rPr sz="2400" spc="-5" dirty="0">
                <a:latin typeface="Carlito"/>
                <a:cs typeface="Carlito"/>
              </a:rPr>
              <a:t>słabe </a:t>
            </a:r>
            <a:r>
              <a:rPr sz="2400" dirty="0">
                <a:latin typeface="Carlito"/>
                <a:cs typeface="Carlito"/>
              </a:rPr>
              <a:t>wyniki w </a:t>
            </a:r>
            <a:r>
              <a:rPr sz="2400" spc="-5" dirty="0">
                <a:latin typeface="Carlito"/>
                <a:cs typeface="Carlito"/>
              </a:rPr>
              <a:t>przypadku </a:t>
            </a:r>
            <a:r>
              <a:rPr sz="2400" spc="-10" dirty="0">
                <a:latin typeface="Carlito"/>
                <a:cs typeface="Carlito"/>
              </a:rPr>
              <a:t>krótkich </a:t>
            </a:r>
            <a:r>
              <a:rPr sz="2400" spc="-45" dirty="0">
                <a:latin typeface="Carlito"/>
                <a:cs typeface="Carlito"/>
              </a:rPr>
              <a:t>tekstów,  </a:t>
            </a:r>
            <a:r>
              <a:rPr sz="2400" spc="-5" dirty="0">
                <a:latin typeface="Carlito"/>
                <a:cs typeface="Carlito"/>
              </a:rPr>
              <a:t>pojedynczych </a:t>
            </a:r>
            <a:r>
              <a:rPr sz="2400" spc="-10" dirty="0">
                <a:latin typeface="Carlito"/>
                <a:cs typeface="Carlito"/>
              </a:rPr>
              <a:t>zdań czy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fraz.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2992" y="687451"/>
            <a:ext cx="54794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Klasyfikacja</a:t>
            </a:r>
            <a:r>
              <a:rPr spc="-290" dirty="0"/>
              <a:t> </a:t>
            </a:r>
            <a:r>
              <a:rPr spc="-80" dirty="0"/>
              <a:t>dokumentów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46769" y="1755457"/>
            <a:ext cx="7501255" cy="5285740"/>
            <a:chOff x="2346769" y="1755457"/>
            <a:chExt cx="7501255" cy="5285740"/>
          </a:xfrm>
        </p:grpSpPr>
        <p:sp>
          <p:nvSpPr>
            <p:cNvPr id="4" name="object 4"/>
            <p:cNvSpPr/>
            <p:nvPr/>
          </p:nvSpPr>
          <p:spPr>
            <a:xfrm>
              <a:off x="2353056" y="1761744"/>
              <a:ext cx="7485888" cy="52151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51532" y="1760220"/>
              <a:ext cx="7491730" cy="5276215"/>
            </a:xfrm>
            <a:custGeom>
              <a:avLst/>
              <a:gdLst/>
              <a:ahLst/>
              <a:cxnLst/>
              <a:rect l="l" t="t" r="r" b="b"/>
              <a:pathLst>
                <a:path w="7491730" h="5276215">
                  <a:moveTo>
                    <a:pt x="0" y="5276087"/>
                  </a:moveTo>
                  <a:lnTo>
                    <a:pt x="7491730" y="5276087"/>
                  </a:lnTo>
                  <a:lnTo>
                    <a:pt x="7491730" y="0"/>
                  </a:lnTo>
                  <a:lnTo>
                    <a:pt x="0" y="0"/>
                  </a:lnTo>
                  <a:lnTo>
                    <a:pt x="0" y="5276087"/>
                  </a:lnTo>
                  <a:close/>
                </a:path>
              </a:pathLst>
            </a:custGeom>
            <a:ln w="952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2617" y="1932241"/>
            <a:ext cx="8516620" cy="5169535"/>
            <a:chOff x="1892617" y="1932241"/>
            <a:chExt cx="8516620" cy="5169535"/>
          </a:xfrm>
        </p:grpSpPr>
        <p:sp>
          <p:nvSpPr>
            <p:cNvPr id="3" name="object 3"/>
            <p:cNvSpPr/>
            <p:nvPr/>
          </p:nvSpPr>
          <p:spPr>
            <a:xfrm>
              <a:off x="1901951" y="1941576"/>
              <a:ext cx="8497824" cy="50951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97379" y="1937004"/>
              <a:ext cx="8507095" cy="5160010"/>
            </a:xfrm>
            <a:custGeom>
              <a:avLst/>
              <a:gdLst/>
              <a:ahLst/>
              <a:cxnLst/>
              <a:rect l="l" t="t" r="r" b="b"/>
              <a:pathLst>
                <a:path w="8507095" h="5160009">
                  <a:moveTo>
                    <a:pt x="0" y="5159883"/>
                  </a:moveTo>
                  <a:lnTo>
                    <a:pt x="8506968" y="5159883"/>
                  </a:lnTo>
                  <a:lnTo>
                    <a:pt x="8506968" y="0"/>
                  </a:lnTo>
                  <a:lnTo>
                    <a:pt x="0" y="0"/>
                  </a:lnTo>
                  <a:lnTo>
                    <a:pt x="0" y="5159883"/>
                  </a:lnTo>
                  <a:close/>
                </a:path>
              </a:pathLst>
            </a:custGeom>
            <a:ln w="9525">
              <a:solidFill>
                <a:srgbClr val="92A1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62805" y="687451"/>
            <a:ext cx="38906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Opinie</a:t>
            </a:r>
            <a:r>
              <a:rPr spc="-290" dirty="0"/>
              <a:t> </a:t>
            </a:r>
            <a:r>
              <a:rPr spc="-80" dirty="0"/>
              <a:t>aspektowe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0633" y="1404937"/>
            <a:ext cx="8120380" cy="4648835"/>
            <a:chOff x="2020633" y="1404937"/>
            <a:chExt cx="8120380" cy="4648835"/>
          </a:xfrm>
        </p:grpSpPr>
        <p:sp>
          <p:nvSpPr>
            <p:cNvPr id="3" name="object 3"/>
            <p:cNvSpPr/>
            <p:nvPr/>
          </p:nvSpPr>
          <p:spPr>
            <a:xfrm>
              <a:off x="2026919" y="1414272"/>
              <a:ext cx="8101583" cy="4581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25395" y="1409700"/>
              <a:ext cx="8110855" cy="4639310"/>
            </a:xfrm>
            <a:custGeom>
              <a:avLst/>
              <a:gdLst/>
              <a:ahLst/>
              <a:cxnLst/>
              <a:rect l="l" t="t" r="r" b="b"/>
              <a:pathLst>
                <a:path w="8110855" h="4639310">
                  <a:moveTo>
                    <a:pt x="0" y="4639056"/>
                  </a:moveTo>
                  <a:lnTo>
                    <a:pt x="8110347" y="4639056"/>
                  </a:lnTo>
                  <a:lnTo>
                    <a:pt x="8110347" y="0"/>
                  </a:lnTo>
                  <a:lnTo>
                    <a:pt x="0" y="0"/>
                  </a:lnTo>
                  <a:lnTo>
                    <a:pt x="0" y="4639056"/>
                  </a:lnTo>
                  <a:close/>
                </a:path>
              </a:pathLst>
            </a:custGeom>
            <a:ln w="9524">
              <a:solidFill>
                <a:srgbClr val="92A1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1889" y="687451"/>
            <a:ext cx="637222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Opinie aspektowe </a:t>
            </a:r>
            <a:r>
              <a:rPr dirty="0"/>
              <a:t>i</a:t>
            </a:r>
            <a:r>
              <a:rPr spc="-585" dirty="0"/>
              <a:t> </a:t>
            </a:r>
            <a:r>
              <a:rPr spc="-80" dirty="0"/>
              <a:t>agregacja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0628" y="681608"/>
            <a:ext cx="36061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Amazon</a:t>
            </a:r>
            <a:r>
              <a:rPr spc="-229" dirty="0"/>
              <a:t> </a:t>
            </a:r>
            <a:r>
              <a:rPr spc="-80" dirty="0"/>
              <a:t>reviews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30945" y="1298257"/>
            <a:ext cx="7764145" cy="5659755"/>
            <a:chOff x="2230945" y="1298257"/>
            <a:chExt cx="7764145" cy="5659755"/>
          </a:xfrm>
        </p:grpSpPr>
        <p:sp>
          <p:nvSpPr>
            <p:cNvPr id="4" name="object 4"/>
            <p:cNvSpPr/>
            <p:nvPr/>
          </p:nvSpPr>
          <p:spPr>
            <a:xfrm>
              <a:off x="2262380" y="2177029"/>
              <a:ext cx="7697335" cy="47804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35707" y="1303019"/>
              <a:ext cx="7754620" cy="4837430"/>
            </a:xfrm>
            <a:custGeom>
              <a:avLst/>
              <a:gdLst/>
              <a:ahLst/>
              <a:cxnLst/>
              <a:rect l="l" t="t" r="r" b="b"/>
              <a:pathLst>
                <a:path w="7754620" h="4837430">
                  <a:moveTo>
                    <a:pt x="0" y="4837176"/>
                  </a:moveTo>
                  <a:lnTo>
                    <a:pt x="7754111" y="4837176"/>
                  </a:lnTo>
                  <a:lnTo>
                    <a:pt x="7754111" y="0"/>
                  </a:lnTo>
                  <a:lnTo>
                    <a:pt x="0" y="0"/>
                  </a:lnTo>
                  <a:lnTo>
                    <a:pt x="0" y="4837176"/>
                  </a:lnTo>
                  <a:close/>
                </a:path>
              </a:pathLst>
            </a:custGeom>
            <a:ln w="9525">
              <a:solidFill>
                <a:srgbClr val="92A1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8207" y="681608"/>
            <a:ext cx="484822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Uczenie</a:t>
            </a:r>
            <a:r>
              <a:rPr spc="-285" dirty="0"/>
              <a:t> </a:t>
            </a:r>
            <a:r>
              <a:rPr spc="-85" dirty="0"/>
              <a:t>nadzorowane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2733" y="1803654"/>
            <a:ext cx="6562090" cy="470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25" dirty="0">
                <a:latin typeface="Arial"/>
                <a:cs typeface="Arial"/>
              </a:rPr>
              <a:t>Klasyfikacja</a:t>
            </a:r>
            <a:r>
              <a:rPr sz="2400" b="1" spc="8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tekstu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2A199"/>
              </a:buClr>
              <a:buFont typeface="Arial"/>
              <a:buChar char="•"/>
            </a:pPr>
            <a:endParaRPr sz="37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25" dirty="0">
                <a:latin typeface="Arial"/>
                <a:cs typeface="Arial"/>
              </a:rPr>
              <a:t>Zbiory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treningowe</a:t>
            </a:r>
            <a:endParaRPr sz="2400">
              <a:latin typeface="Arial"/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500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spc="-15" dirty="0">
                <a:latin typeface="Arial"/>
                <a:cs typeface="Arial"/>
              </a:rPr>
              <a:t>Recenzje </a:t>
            </a:r>
            <a:r>
              <a:rPr sz="2000" dirty="0">
                <a:latin typeface="Arial"/>
                <a:cs typeface="Arial"/>
              </a:rPr>
              <a:t>filmów </a:t>
            </a:r>
            <a:r>
              <a:rPr sz="2000" spc="-5" dirty="0">
                <a:latin typeface="Arial"/>
                <a:cs typeface="Arial"/>
              </a:rPr>
              <a:t>z ocenami, </a:t>
            </a:r>
            <a:r>
              <a:rPr sz="2000" spc="-10" dirty="0">
                <a:latin typeface="Arial"/>
                <a:cs typeface="Arial"/>
              </a:rPr>
              <a:t>epinions,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amazom</a:t>
            </a:r>
            <a:endParaRPr sz="2000">
              <a:latin typeface="Arial"/>
              <a:cs typeface="Arial"/>
            </a:endParaRPr>
          </a:p>
          <a:p>
            <a:pPr marL="744220" lvl="2" indent="-183515">
              <a:lnSpc>
                <a:spcPct val="100000"/>
              </a:lnSpc>
              <a:spcBef>
                <a:spcPts val="415"/>
              </a:spcBef>
              <a:buClr>
                <a:srgbClr val="92A199"/>
              </a:buClr>
              <a:buSzPct val="88888"/>
              <a:buChar char="•"/>
              <a:tabLst>
                <a:tab pos="744855" algn="l"/>
              </a:tabLst>
            </a:pPr>
            <a:r>
              <a:rPr sz="1800" dirty="0">
                <a:latin typeface="Arial"/>
                <a:cs typeface="Arial"/>
              </a:rPr>
              <a:t>Ocena 4–5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pozytywna</a:t>
            </a:r>
            <a:endParaRPr sz="1800">
              <a:latin typeface="Arial"/>
              <a:cs typeface="Arial"/>
            </a:endParaRPr>
          </a:p>
          <a:p>
            <a:pPr marL="744220" lvl="2" indent="-183515">
              <a:lnSpc>
                <a:spcPct val="100000"/>
              </a:lnSpc>
              <a:spcBef>
                <a:spcPts val="385"/>
              </a:spcBef>
              <a:buClr>
                <a:srgbClr val="92A199"/>
              </a:buClr>
              <a:buSzPct val="88888"/>
              <a:buChar char="•"/>
              <a:tabLst>
                <a:tab pos="744855" algn="l"/>
              </a:tabLst>
            </a:pPr>
            <a:r>
              <a:rPr sz="1800" dirty="0">
                <a:latin typeface="Arial"/>
                <a:cs typeface="Arial"/>
              </a:rPr>
              <a:t>Ocena 1-2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negatywny</a:t>
            </a:r>
            <a:endParaRPr sz="18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Clr>
                <a:srgbClr val="92A199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latin typeface="Arial"/>
                <a:cs typeface="Arial"/>
              </a:rPr>
              <a:t>Neutralny </a:t>
            </a:r>
            <a:r>
              <a:rPr sz="2400" spc="-15" dirty="0">
                <a:latin typeface="Arial"/>
                <a:cs typeface="Arial"/>
              </a:rPr>
              <a:t>wydźwięk zazwyczaj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zignorowany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2A199"/>
              </a:buClr>
              <a:buFont typeface="Arial"/>
              <a:buChar char="•"/>
            </a:pPr>
            <a:endParaRPr sz="355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195580" algn="l"/>
                <a:tab pos="1683385" algn="l"/>
              </a:tabLst>
            </a:pPr>
            <a:r>
              <a:rPr sz="2400" dirty="0">
                <a:latin typeface="Arial"/>
                <a:cs typeface="Arial"/>
              </a:rPr>
              <a:t>SVM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daje	</a:t>
            </a:r>
            <a:r>
              <a:rPr sz="2400" spc="-5" dirty="0">
                <a:latin typeface="Arial"/>
                <a:cs typeface="Arial"/>
              </a:rPr>
              <a:t>najlepsza </a:t>
            </a:r>
            <a:r>
              <a:rPr sz="2400" dirty="0">
                <a:latin typeface="Arial"/>
                <a:cs typeface="Arial"/>
              </a:rPr>
              <a:t>dokładność </a:t>
            </a:r>
            <a:r>
              <a:rPr sz="2400" spc="-5" dirty="0">
                <a:latin typeface="Arial"/>
                <a:cs typeface="Arial"/>
              </a:rPr>
              <a:t>klasyfikacji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na</a:t>
            </a:r>
            <a:endParaRPr sz="2400">
              <a:latin typeface="Arial"/>
              <a:cs typeface="Arial"/>
            </a:endParaRPr>
          </a:p>
          <a:p>
            <a:pPr marL="1955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podstawie </a:t>
            </a:r>
            <a:r>
              <a:rPr sz="2400" dirty="0">
                <a:latin typeface="Arial"/>
                <a:cs typeface="Arial"/>
              </a:rPr>
              <a:t>na </a:t>
            </a:r>
            <a:r>
              <a:rPr sz="2400" spc="-10" dirty="0">
                <a:latin typeface="Arial"/>
                <a:cs typeface="Arial"/>
              </a:rPr>
              <a:t>zrównoważony </a:t>
            </a:r>
            <a:r>
              <a:rPr sz="2400" dirty="0">
                <a:latin typeface="Arial"/>
                <a:cs typeface="Arial"/>
              </a:rPr>
              <a:t>trening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dane</a:t>
            </a:r>
            <a:endParaRPr sz="2400">
              <a:latin typeface="Arial"/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520"/>
              </a:spcBef>
              <a:buClr>
                <a:srgbClr val="92A199"/>
              </a:buClr>
              <a:buSzPct val="85000"/>
              <a:buChar char="•"/>
              <a:tabLst>
                <a:tab pos="470534" algn="l"/>
              </a:tabLst>
            </a:pPr>
            <a:r>
              <a:rPr sz="2000" spc="-55" dirty="0">
                <a:latin typeface="Arial"/>
                <a:cs typeface="Arial"/>
              </a:rPr>
              <a:t>Typowy </a:t>
            </a:r>
            <a:r>
              <a:rPr sz="2000" spc="-15" dirty="0">
                <a:latin typeface="Arial"/>
                <a:cs typeface="Arial"/>
              </a:rPr>
              <a:t>wynik: </a:t>
            </a:r>
            <a:r>
              <a:rPr sz="2000" spc="-10" dirty="0">
                <a:latin typeface="Arial"/>
                <a:cs typeface="Arial"/>
              </a:rPr>
              <a:t>80–90%</a:t>
            </a:r>
            <a:r>
              <a:rPr sz="2000" spc="18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precyzja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6301" y="1537538"/>
            <a:ext cx="7080884" cy="60032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dirty="0">
                <a:latin typeface="Carlito"/>
                <a:cs typeface="Carlito"/>
              </a:rPr>
              <a:t>Dla </a:t>
            </a:r>
            <a:r>
              <a:rPr sz="2800" spc="-20" dirty="0">
                <a:latin typeface="Carlito"/>
                <a:cs typeface="Carlito"/>
              </a:rPr>
              <a:t>pozyskanego </a:t>
            </a:r>
            <a:r>
              <a:rPr sz="2800" dirty="0">
                <a:latin typeface="Carlito"/>
                <a:cs typeface="Carlito"/>
              </a:rPr>
              <a:t>zbioru </a:t>
            </a:r>
            <a:r>
              <a:rPr sz="2800" spc="-20" dirty="0">
                <a:latin typeface="Carlito"/>
                <a:cs typeface="Carlito"/>
              </a:rPr>
              <a:t>komentarzy</a:t>
            </a:r>
            <a:r>
              <a:rPr sz="2800" spc="-9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losowanie</a:t>
            </a:r>
            <a:endParaRPr sz="2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2800" spc="-20" dirty="0">
                <a:latin typeface="Carlito"/>
                <a:cs typeface="Carlito"/>
              </a:rPr>
              <a:t>próby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Carlito"/>
                <a:cs typeface="Carlito"/>
              </a:rPr>
              <a:t>Udział </a:t>
            </a:r>
            <a:r>
              <a:rPr sz="2800" spc="-10" dirty="0">
                <a:latin typeface="Carlito"/>
                <a:cs typeface="Carlito"/>
              </a:rPr>
              <a:t>respondentów </a:t>
            </a:r>
            <a:r>
              <a:rPr sz="2800" spc="-5" dirty="0">
                <a:latin typeface="Carlito"/>
                <a:cs typeface="Carlito"/>
              </a:rPr>
              <a:t>do manualnej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klasyfikacji</a:t>
            </a:r>
            <a:endParaRPr sz="2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2800" spc="-5" dirty="0">
                <a:latin typeface="Carlito"/>
                <a:cs typeface="Carlito"/>
              </a:rPr>
              <a:t>(ang.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annotations)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10" dirty="0">
                <a:latin typeface="Carlito"/>
                <a:cs typeface="Carlito"/>
              </a:rPr>
              <a:t>Przypisywanie </a:t>
            </a:r>
            <a:r>
              <a:rPr sz="2800" spc="-5" dirty="0">
                <a:latin typeface="Carlito"/>
                <a:cs typeface="Carlito"/>
              </a:rPr>
              <a:t>wartości </a:t>
            </a:r>
            <a:r>
              <a:rPr sz="2800" spc="-10" dirty="0">
                <a:latin typeface="Carlito"/>
                <a:cs typeface="Carlito"/>
              </a:rPr>
              <a:t>(neutralna,</a:t>
            </a:r>
            <a:r>
              <a:rPr sz="2800" spc="-9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pozytywna,</a:t>
            </a:r>
            <a:endParaRPr sz="2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2800" spc="-10" dirty="0">
                <a:latin typeface="Carlito"/>
                <a:cs typeface="Carlito"/>
              </a:rPr>
              <a:t>negatywna).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Carlito"/>
                <a:cs typeface="Carlito"/>
              </a:rPr>
              <a:t>Analiza stabilności dla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respondentów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15" dirty="0">
                <a:latin typeface="Carlito"/>
                <a:cs typeface="Carlito"/>
              </a:rPr>
              <a:t>Iteracje </a:t>
            </a:r>
            <a:r>
              <a:rPr sz="2800" dirty="0">
                <a:latin typeface="Carlito"/>
                <a:cs typeface="Carlito"/>
              </a:rPr>
              <a:t>z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powtórzeniami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20" dirty="0">
                <a:latin typeface="Carlito"/>
                <a:cs typeface="Carlito"/>
              </a:rPr>
              <a:t>Wykorzystanie </a:t>
            </a:r>
            <a:r>
              <a:rPr sz="2800" dirty="0">
                <a:latin typeface="Carlito"/>
                <a:cs typeface="Carlito"/>
              </a:rPr>
              <a:t>zbioru </a:t>
            </a:r>
            <a:r>
              <a:rPr sz="2800" spc="-10" dirty="0">
                <a:latin typeface="Carlito"/>
                <a:cs typeface="Carlito"/>
              </a:rPr>
              <a:t>uczącego </a:t>
            </a:r>
            <a:r>
              <a:rPr sz="2800" spc="-5" dirty="0">
                <a:latin typeface="Carlito"/>
                <a:cs typeface="Carlito"/>
              </a:rPr>
              <a:t>do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klasyfikacji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8775" y="456641"/>
            <a:ext cx="667130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Carlito"/>
                <a:cs typeface="Carlito"/>
              </a:rPr>
              <a:t>Budowanie </a:t>
            </a:r>
            <a:r>
              <a:rPr sz="4400" spc="-20" dirty="0">
                <a:latin typeface="Carlito"/>
                <a:cs typeface="Carlito"/>
              </a:rPr>
              <a:t>zbiorów</a:t>
            </a:r>
            <a:r>
              <a:rPr sz="4400" spc="30" dirty="0">
                <a:latin typeface="Carlito"/>
                <a:cs typeface="Carlito"/>
              </a:rPr>
              <a:t> </a:t>
            </a:r>
            <a:r>
              <a:rPr sz="4400" spc="-15" dirty="0">
                <a:latin typeface="Carlito"/>
                <a:cs typeface="Carlito"/>
              </a:rPr>
              <a:t>uczących</a:t>
            </a:r>
            <a:endParaRPr sz="4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2354" y="320751"/>
            <a:ext cx="65246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25" dirty="0">
                <a:latin typeface="Carlito"/>
                <a:cs typeface="Carlito"/>
              </a:rPr>
              <a:t>Procedura </a:t>
            </a:r>
            <a:r>
              <a:rPr sz="4400" spc="-15" dirty="0">
                <a:latin typeface="Carlito"/>
                <a:cs typeface="Carlito"/>
              </a:rPr>
              <a:t>weryfikacji</a:t>
            </a:r>
            <a:r>
              <a:rPr sz="4400" spc="70" dirty="0">
                <a:latin typeface="Carlito"/>
                <a:cs typeface="Carlito"/>
              </a:rPr>
              <a:t> </a:t>
            </a:r>
            <a:r>
              <a:rPr sz="4400" spc="-25" dirty="0">
                <a:latin typeface="Carlito"/>
                <a:cs typeface="Carlito"/>
              </a:rPr>
              <a:t>metod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04615" y="1463363"/>
            <a:ext cx="4543292" cy="2032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9627" y="3938778"/>
            <a:ext cx="8344534" cy="495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Precision </a:t>
            </a:r>
            <a:r>
              <a:rPr sz="1800" dirty="0">
                <a:latin typeface="Carlito"/>
                <a:cs typeface="Carlito"/>
              </a:rPr>
              <a:t>- </a:t>
            </a:r>
            <a:r>
              <a:rPr sz="1800" spc="-15" dirty="0">
                <a:latin typeface="Carlito"/>
                <a:cs typeface="Carlito"/>
              </a:rPr>
              <a:t>procent poprawnie </a:t>
            </a:r>
            <a:r>
              <a:rPr sz="1800" spc="-10" dirty="0">
                <a:latin typeface="Carlito"/>
                <a:cs typeface="Carlito"/>
              </a:rPr>
              <a:t>określonego wydźwięku </a:t>
            </a:r>
            <a:r>
              <a:rPr sz="1800" spc="-20" dirty="0">
                <a:latin typeface="Carlito"/>
                <a:cs typeface="Carlito"/>
              </a:rPr>
              <a:t>przez </a:t>
            </a:r>
            <a:r>
              <a:rPr sz="1800" spc="-10" dirty="0">
                <a:latin typeface="Carlito"/>
                <a:cs typeface="Carlito"/>
              </a:rPr>
              <a:t>metodę </a:t>
            </a:r>
            <a:r>
              <a:rPr sz="1800" dirty="0">
                <a:latin typeface="Carlito"/>
                <a:cs typeface="Carlito"/>
              </a:rPr>
              <a:t>w </a:t>
            </a:r>
            <a:r>
              <a:rPr sz="1800" spc="-15" dirty="0">
                <a:latin typeface="Carlito"/>
                <a:cs typeface="Carlito"/>
              </a:rPr>
              <a:t>stosunku </a:t>
            </a:r>
            <a:r>
              <a:rPr sz="1800" spc="-5" dirty="0">
                <a:latin typeface="Carlito"/>
                <a:cs typeface="Carlito"/>
              </a:rPr>
              <a:t>do </a:t>
            </a:r>
            <a:r>
              <a:rPr sz="1800" spc="-15" dirty="0">
                <a:latin typeface="Carlito"/>
                <a:cs typeface="Carlito"/>
              </a:rPr>
              <a:t>sumy  wszystkich </a:t>
            </a:r>
            <a:r>
              <a:rPr sz="1800" spc="-5" dirty="0">
                <a:latin typeface="Carlito"/>
                <a:cs typeface="Carlito"/>
              </a:rPr>
              <a:t>wartości </a:t>
            </a:r>
            <a:r>
              <a:rPr sz="1800" spc="-10" dirty="0">
                <a:latin typeface="Carlito"/>
                <a:cs typeface="Carlito"/>
              </a:rPr>
              <a:t>przypisanych </a:t>
            </a:r>
            <a:r>
              <a:rPr sz="1800" spc="-5" dirty="0">
                <a:latin typeface="Carlito"/>
                <a:cs typeface="Carlito"/>
              </a:rPr>
              <a:t>do danej</a:t>
            </a:r>
            <a:r>
              <a:rPr sz="1800" spc="1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polarności.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00">
              <a:latin typeface="Carlito"/>
              <a:cs typeface="Carlito"/>
            </a:endParaRPr>
          </a:p>
          <a:p>
            <a:pPr marL="18415" marR="1010285">
              <a:lnSpc>
                <a:spcPct val="100000"/>
              </a:lnSpc>
            </a:pPr>
            <a:r>
              <a:rPr sz="1800" b="1" spc="-10" dirty="0">
                <a:latin typeface="Carlito"/>
                <a:cs typeface="Carlito"/>
              </a:rPr>
              <a:t>Recall </a:t>
            </a:r>
            <a:r>
              <a:rPr sz="1800" dirty="0">
                <a:latin typeface="Carlito"/>
                <a:cs typeface="Carlito"/>
              </a:rPr>
              <a:t>- </a:t>
            </a:r>
            <a:r>
              <a:rPr sz="1800" spc="-10" dirty="0">
                <a:latin typeface="Carlito"/>
                <a:cs typeface="Carlito"/>
              </a:rPr>
              <a:t>wskazuje </a:t>
            </a:r>
            <a:r>
              <a:rPr sz="1800" spc="-15" dirty="0">
                <a:latin typeface="Carlito"/>
                <a:cs typeface="Carlito"/>
              </a:rPr>
              <a:t>stosunek </a:t>
            </a:r>
            <a:r>
              <a:rPr sz="1800" spc="-5" dirty="0">
                <a:latin typeface="Carlito"/>
                <a:cs typeface="Carlito"/>
              </a:rPr>
              <a:t>liczby opinii </a:t>
            </a:r>
            <a:r>
              <a:rPr sz="1800" dirty="0">
                <a:latin typeface="Carlito"/>
                <a:cs typeface="Carlito"/>
              </a:rPr>
              <a:t>o </a:t>
            </a:r>
            <a:r>
              <a:rPr sz="1800" spc="-15" dirty="0">
                <a:latin typeface="Carlito"/>
                <a:cs typeface="Carlito"/>
              </a:rPr>
              <a:t>poprawnie </a:t>
            </a:r>
            <a:r>
              <a:rPr sz="1800" spc="-10" dirty="0">
                <a:latin typeface="Carlito"/>
                <a:cs typeface="Carlito"/>
              </a:rPr>
              <a:t>określonym wydźwięku </a:t>
            </a:r>
            <a:r>
              <a:rPr sz="1800" spc="-5" dirty="0">
                <a:latin typeface="Carlito"/>
                <a:cs typeface="Carlito"/>
              </a:rPr>
              <a:t>do  </a:t>
            </a:r>
            <a:r>
              <a:rPr sz="1800" spc="-15" dirty="0">
                <a:latin typeface="Carlito"/>
                <a:cs typeface="Carlito"/>
              </a:rPr>
              <a:t>całkowitej </a:t>
            </a:r>
            <a:r>
              <a:rPr sz="1800" spc="-5" dirty="0">
                <a:latin typeface="Carlito"/>
                <a:cs typeface="Carlito"/>
              </a:rPr>
              <a:t>liczby </a:t>
            </a:r>
            <a:r>
              <a:rPr sz="1800" spc="-15" dirty="0">
                <a:latin typeface="Carlito"/>
                <a:cs typeface="Carlito"/>
              </a:rPr>
              <a:t>wszystkich </a:t>
            </a:r>
            <a:r>
              <a:rPr sz="1800" spc="-30" dirty="0">
                <a:latin typeface="Carlito"/>
                <a:cs typeface="Carlito"/>
              </a:rPr>
              <a:t>komentarzy, </a:t>
            </a:r>
            <a:r>
              <a:rPr sz="1800" spc="-15" dirty="0">
                <a:latin typeface="Carlito"/>
                <a:cs typeface="Carlito"/>
              </a:rPr>
              <a:t>które </a:t>
            </a:r>
            <a:r>
              <a:rPr sz="1800" spc="-10" dirty="0">
                <a:latin typeface="Carlito"/>
                <a:cs typeface="Carlito"/>
              </a:rPr>
              <a:t>rzeczywiście </a:t>
            </a:r>
            <a:r>
              <a:rPr sz="1800" dirty="0">
                <a:latin typeface="Carlito"/>
                <a:cs typeface="Carlito"/>
              </a:rPr>
              <a:t>mają </a:t>
            </a:r>
            <a:r>
              <a:rPr sz="1800" spc="-10" dirty="0">
                <a:latin typeface="Carlito"/>
                <a:cs typeface="Carlito"/>
              </a:rPr>
              <a:t>taką wartość  wydźwięku.</a:t>
            </a:r>
            <a:endParaRPr sz="1800">
              <a:latin typeface="Carlito"/>
              <a:cs typeface="Carlito"/>
            </a:endParaRPr>
          </a:p>
          <a:p>
            <a:pPr marL="12700" marR="697865">
              <a:lnSpc>
                <a:spcPct val="100000"/>
              </a:lnSpc>
              <a:spcBef>
                <a:spcPts val="1185"/>
              </a:spcBef>
            </a:pPr>
            <a:r>
              <a:rPr sz="1800" b="1" spc="-5" dirty="0">
                <a:latin typeface="Carlito"/>
                <a:cs typeface="Carlito"/>
              </a:rPr>
              <a:t>F-measure </a:t>
            </a:r>
            <a:r>
              <a:rPr sz="1800" dirty="0">
                <a:latin typeface="Carlito"/>
                <a:cs typeface="Carlito"/>
              </a:rPr>
              <a:t>- </a:t>
            </a:r>
            <a:r>
              <a:rPr sz="1800" spc="-10" dirty="0">
                <a:latin typeface="Carlito"/>
                <a:cs typeface="Carlito"/>
              </a:rPr>
              <a:t>określa efektywność analizy wydźwięku </a:t>
            </a:r>
            <a:r>
              <a:rPr sz="1800" dirty="0">
                <a:latin typeface="Carlito"/>
                <a:cs typeface="Carlito"/>
              </a:rPr>
              <a:t>w </a:t>
            </a:r>
            <a:r>
              <a:rPr sz="1800" spc="-5" dirty="0">
                <a:latin typeface="Carlito"/>
                <a:cs typeface="Carlito"/>
              </a:rPr>
              <a:t>oparciu </a:t>
            </a:r>
            <a:r>
              <a:rPr sz="1800" dirty="0">
                <a:latin typeface="Carlito"/>
                <a:cs typeface="Carlito"/>
              </a:rPr>
              <a:t>o </a:t>
            </a:r>
            <a:r>
              <a:rPr sz="1800" spc="-10" dirty="0">
                <a:latin typeface="Carlito"/>
                <a:cs typeface="Carlito"/>
              </a:rPr>
              <a:t>parametry Recall 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5" dirty="0">
                <a:latin typeface="Carlito"/>
                <a:cs typeface="Carlito"/>
              </a:rPr>
              <a:t>Precision. </a:t>
            </a:r>
            <a:r>
              <a:rPr sz="1800" spc="-15" dirty="0">
                <a:latin typeface="Carlito"/>
                <a:cs typeface="Carlito"/>
              </a:rPr>
              <a:t>F-measure jest to </a:t>
            </a:r>
            <a:r>
              <a:rPr sz="1800" spc="-5" dirty="0">
                <a:latin typeface="Carlito"/>
                <a:cs typeface="Carlito"/>
              </a:rPr>
              <a:t>de </a:t>
            </a:r>
            <a:r>
              <a:rPr sz="1800" spc="-10" dirty="0">
                <a:latin typeface="Carlito"/>
                <a:cs typeface="Carlito"/>
              </a:rPr>
              <a:t>facto </a:t>
            </a:r>
            <a:r>
              <a:rPr sz="1800" spc="-15" dirty="0">
                <a:latin typeface="Carlito"/>
                <a:cs typeface="Carlito"/>
              </a:rPr>
              <a:t>średnia </a:t>
            </a:r>
            <a:r>
              <a:rPr sz="1800" spc="-10" dirty="0">
                <a:latin typeface="Carlito"/>
                <a:cs typeface="Carlito"/>
              </a:rPr>
              <a:t>ważona </a:t>
            </a:r>
            <a:r>
              <a:rPr sz="1800" spc="-5" dirty="0">
                <a:latin typeface="Carlito"/>
                <a:cs typeface="Carlito"/>
              </a:rPr>
              <a:t>obu </a:t>
            </a:r>
            <a:r>
              <a:rPr sz="1800" spc="-10" dirty="0">
                <a:latin typeface="Carlito"/>
                <a:cs typeface="Carlito"/>
              </a:rPr>
              <a:t>tych</a:t>
            </a:r>
            <a:r>
              <a:rPr sz="1800" spc="254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parametrów.</a:t>
            </a:r>
            <a:endParaRPr sz="1800">
              <a:latin typeface="Carlito"/>
              <a:cs typeface="Carlito"/>
            </a:endParaRPr>
          </a:p>
          <a:p>
            <a:pPr marL="12700" marR="165735">
              <a:lnSpc>
                <a:spcPct val="100000"/>
              </a:lnSpc>
              <a:spcBef>
                <a:spcPts val="1370"/>
              </a:spcBef>
            </a:pPr>
            <a:r>
              <a:rPr sz="1800" b="1" spc="-25" dirty="0">
                <a:latin typeface="Carlito"/>
                <a:cs typeface="Carlito"/>
              </a:rPr>
              <a:t>True </a:t>
            </a:r>
            <a:r>
              <a:rPr sz="1800" b="1" spc="-15" dirty="0">
                <a:latin typeface="Carlito"/>
                <a:cs typeface="Carlito"/>
              </a:rPr>
              <a:t>Positives </a:t>
            </a:r>
            <a:r>
              <a:rPr sz="1800" dirty="0">
                <a:latin typeface="Carlito"/>
                <a:cs typeface="Carlito"/>
              </a:rPr>
              <a:t>- </a:t>
            </a:r>
            <a:r>
              <a:rPr sz="1800" spc="-10" dirty="0">
                <a:latin typeface="Carlito"/>
                <a:cs typeface="Carlito"/>
              </a:rPr>
              <a:t>liczebność </a:t>
            </a:r>
            <a:r>
              <a:rPr sz="1800" spc="-15" dirty="0">
                <a:latin typeface="Carlito"/>
                <a:cs typeface="Carlito"/>
              </a:rPr>
              <a:t>prawdziwych </a:t>
            </a:r>
            <a:r>
              <a:rPr sz="1800" spc="-10" dirty="0">
                <a:latin typeface="Carlito"/>
                <a:cs typeface="Carlito"/>
              </a:rPr>
              <a:t>przypisań pozytywnego wydźwięku, </a:t>
            </a:r>
            <a:r>
              <a:rPr sz="1800" spc="-5" dirty="0">
                <a:latin typeface="Carlito"/>
                <a:cs typeface="Carlito"/>
              </a:rPr>
              <a:t>czyli </a:t>
            </a:r>
            <a:r>
              <a:rPr sz="1800" spc="-10" dirty="0">
                <a:latin typeface="Carlito"/>
                <a:cs typeface="Carlito"/>
              </a:rPr>
              <a:t>takich,  </a:t>
            </a:r>
            <a:r>
              <a:rPr sz="1800" dirty="0">
                <a:latin typeface="Carlito"/>
                <a:cs typeface="Carlito"/>
              </a:rPr>
              <a:t>w </a:t>
            </a:r>
            <a:r>
              <a:rPr sz="1800" spc="-5" dirty="0">
                <a:latin typeface="Carlito"/>
                <a:cs typeface="Carlito"/>
              </a:rPr>
              <a:t>których metoda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10" dirty="0">
                <a:latin typeface="Carlito"/>
                <a:cs typeface="Carlito"/>
              </a:rPr>
              <a:t>respondenci </a:t>
            </a:r>
            <a:r>
              <a:rPr sz="1800" spc="-5" dirty="0">
                <a:latin typeface="Carlito"/>
                <a:cs typeface="Carlito"/>
              </a:rPr>
              <a:t>byli </a:t>
            </a:r>
            <a:r>
              <a:rPr sz="1800" spc="-10" dirty="0">
                <a:latin typeface="Carlito"/>
                <a:cs typeface="Carlito"/>
              </a:rPr>
              <a:t>zgodni </a:t>
            </a:r>
            <a:r>
              <a:rPr sz="1800" dirty="0">
                <a:latin typeface="Carlito"/>
                <a:cs typeface="Carlito"/>
              </a:rPr>
              <a:t>w</a:t>
            </a:r>
            <a:r>
              <a:rPr sz="1800" spc="19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ocenie.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 marR="111760">
              <a:lnSpc>
                <a:spcPct val="100000"/>
              </a:lnSpc>
            </a:pPr>
            <a:r>
              <a:rPr sz="1800" b="1" spc="-15" dirty="0">
                <a:latin typeface="Carlito"/>
                <a:cs typeface="Carlito"/>
              </a:rPr>
              <a:t>False Positives </a:t>
            </a:r>
            <a:r>
              <a:rPr sz="1800" dirty="0">
                <a:latin typeface="Carlito"/>
                <a:cs typeface="Carlito"/>
              </a:rPr>
              <a:t>- </a:t>
            </a:r>
            <a:r>
              <a:rPr sz="1800" spc="-10" dirty="0">
                <a:latin typeface="Carlito"/>
                <a:cs typeface="Carlito"/>
              </a:rPr>
              <a:t>liczebność fałszywych przypisań pozytywnego wydźwięku, </a:t>
            </a:r>
            <a:r>
              <a:rPr sz="1800" spc="-5" dirty="0">
                <a:latin typeface="Carlito"/>
                <a:cs typeface="Carlito"/>
              </a:rPr>
              <a:t>czyli </a:t>
            </a:r>
            <a:r>
              <a:rPr sz="1800" spc="-10" dirty="0">
                <a:latin typeface="Carlito"/>
                <a:cs typeface="Carlito"/>
              </a:rPr>
              <a:t>takich, </a:t>
            </a:r>
            <a:r>
              <a:rPr sz="1800" dirty="0">
                <a:latin typeface="Carlito"/>
                <a:cs typeface="Carlito"/>
              </a:rPr>
              <a:t>w  </a:t>
            </a:r>
            <a:r>
              <a:rPr sz="1800" spc="-5" dirty="0">
                <a:latin typeface="Carlito"/>
                <a:cs typeface="Carlito"/>
              </a:rPr>
              <a:t>których metoda przypisała </a:t>
            </a:r>
            <a:r>
              <a:rPr sz="1800" spc="-10" dirty="0">
                <a:latin typeface="Carlito"/>
                <a:cs typeface="Carlito"/>
              </a:rPr>
              <a:t>wydźwięk pozytywny </a:t>
            </a:r>
            <a:r>
              <a:rPr sz="1800" spc="-5" dirty="0">
                <a:latin typeface="Carlito"/>
                <a:cs typeface="Carlito"/>
              </a:rPr>
              <a:t>do </a:t>
            </a:r>
            <a:r>
              <a:rPr sz="1800" spc="-15" dirty="0">
                <a:latin typeface="Carlito"/>
                <a:cs typeface="Carlito"/>
              </a:rPr>
              <a:t>komentarzy </a:t>
            </a:r>
            <a:r>
              <a:rPr sz="1800" spc="-5" dirty="0">
                <a:latin typeface="Carlito"/>
                <a:cs typeface="Carlito"/>
              </a:rPr>
              <a:t>ocenionych </a:t>
            </a:r>
            <a:r>
              <a:rPr sz="1800" spc="-20" dirty="0">
                <a:latin typeface="Carlito"/>
                <a:cs typeface="Carlito"/>
              </a:rPr>
              <a:t>przez  </a:t>
            </a:r>
            <a:r>
              <a:rPr sz="1800" spc="-10" dirty="0">
                <a:latin typeface="Carlito"/>
                <a:cs typeface="Carlito"/>
              </a:rPr>
              <a:t>respondentów </a:t>
            </a:r>
            <a:r>
              <a:rPr sz="1800" spc="-20" dirty="0">
                <a:latin typeface="Carlito"/>
                <a:cs typeface="Carlito"/>
              </a:rPr>
              <a:t>jako </a:t>
            </a:r>
            <a:r>
              <a:rPr sz="1800" spc="-10" dirty="0">
                <a:latin typeface="Carlito"/>
                <a:cs typeface="Carlito"/>
              </a:rPr>
              <a:t>negatywne </a:t>
            </a:r>
            <a:r>
              <a:rPr sz="1800" spc="-5" dirty="0">
                <a:latin typeface="Carlito"/>
                <a:cs typeface="Carlito"/>
              </a:rPr>
              <a:t>lub</a:t>
            </a:r>
            <a:r>
              <a:rPr sz="1800" spc="2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neutralne.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rlito"/>
              <a:cs typeface="Carlito"/>
            </a:endParaRPr>
          </a:p>
          <a:p>
            <a:pPr marL="12700" marR="102235">
              <a:lnSpc>
                <a:spcPct val="100000"/>
              </a:lnSpc>
            </a:pPr>
            <a:r>
              <a:rPr sz="1800" b="1" spc="-15" dirty="0">
                <a:latin typeface="Carlito"/>
                <a:cs typeface="Carlito"/>
              </a:rPr>
              <a:t>False Negatives </a:t>
            </a:r>
            <a:r>
              <a:rPr sz="1800" dirty="0">
                <a:latin typeface="Carlito"/>
                <a:cs typeface="Carlito"/>
              </a:rPr>
              <a:t>- </a:t>
            </a:r>
            <a:r>
              <a:rPr sz="1800" spc="-10" dirty="0">
                <a:latin typeface="Carlito"/>
                <a:cs typeface="Carlito"/>
              </a:rPr>
              <a:t>liczebność fałszywych przypisań </a:t>
            </a:r>
            <a:r>
              <a:rPr sz="1800" spc="-15" dirty="0">
                <a:latin typeface="Carlito"/>
                <a:cs typeface="Carlito"/>
              </a:rPr>
              <a:t>negatywnego </a:t>
            </a:r>
            <a:r>
              <a:rPr sz="1800" dirty="0">
                <a:latin typeface="Carlito"/>
                <a:cs typeface="Carlito"/>
              </a:rPr>
              <a:t>i </a:t>
            </a:r>
            <a:r>
              <a:rPr sz="1800" spc="-15" dirty="0">
                <a:latin typeface="Carlito"/>
                <a:cs typeface="Carlito"/>
              </a:rPr>
              <a:t>neutralnego </a:t>
            </a:r>
            <a:r>
              <a:rPr sz="1800" spc="-10" dirty="0">
                <a:latin typeface="Carlito"/>
                <a:cs typeface="Carlito"/>
              </a:rPr>
              <a:t>wydźwięku  </a:t>
            </a:r>
            <a:r>
              <a:rPr sz="1800" spc="-5" dirty="0">
                <a:latin typeface="Carlito"/>
                <a:cs typeface="Carlito"/>
              </a:rPr>
              <a:t>do </a:t>
            </a:r>
            <a:r>
              <a:rPr sz="1800" spc="-15" dirty="0">
                <a:latin typeface="Carlito"/>
                <a:cs typeface="Carlito"/>
              </a:rPr>
              <a:t>komentarzy </a:t>
            </a:r>
            <a:r>
              <a:rPr sz="1800" spc="-5" dirty="0">
                <a:latin typeface="Carlito"/>
                <a:cs typeface="Carlito"/>
              </a:rPr>
              <a:t>ocenionych </a:t>
            </a:r>
            <a:r>
              <a:rPr sz="1800" spc="-20" dirty="0">
                <a:latin typeface="Carlito"/>
                <a:cs typeface="Carlito"/>
              </a:rPr>
              <a:t>przez </a:t>
            </a:r>
            <a:r>
              <a:rPr sz="1800" spc="-10" dirty="0">
                <a:latin typeface="Carlito"/>
                <a:cs typeface="Carlito"/>
              </a:rPr>
              <a:t>respondentów </a:t>
            </a:r>
            <a:r>
              <a:rPr sz="1800" spc="-20" dirty="0">
                <a:latin typeface="Carlito"/>
                <a:cs typeface="Carlito"/>
              </a:rPr>
              <a:t>jako</a:t>
            </a:r>
            <a:r>
              <a:rPr sz="1800" spc="2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pozytywne.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3365" y="654177"/>
            <a:ext cx="40144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5" dirty="0">
                <a:latin typeface="Carlito"/>
                <a:cs typeface="Carlito"/>
              </a:rPr>
              <a:t>Twitter </a:t>
            </a:r>
            <a:r>
              <a:rPr sz="5400" dirty="0">
                <a:latin typeface="Carlito"/>
                <a:cs typeface="Carlito"/>
              </a:rPr>
              <a:t>&amp;</a:t>
            </a:r>
            <a:r>
              <a:rPr sz="5400" spc="-260" dirty="0">
                <a:latin typeface="Carlito"/>
                <a:cs typeface="Carlito"/>
              </a:rPr>
              <a:t> </a:t>
            </a:r>
            <a:r>
              <a:rPr sz="5400" spc="-50" dirty="0">
                <a:latin typeface="Carlito"/>
                <a:cs typeface="Carlito"/>
              </a:rPr>
              <a:t>SVM</a:t>
            </a:r>
            <a:endParaRPr sz="5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1560" y="8326323"/>
            <a:ext cx="85585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Ahmad, </a:t>
            </a:r>
            <a:r>
              <a:rPr sz="1800" dirty="0">
                <a:latin typeface="Carlito"/>
                <a:cs typeface="Carlito"/>
              </a:rPr>
              <a:t>M., </a:t>
            </a:r>
            <a:r>
              <a:rPr sz="1800" spc="-10" dirty="0">
                <a:latin typeface="Carlito"/>
                <a:cs typeface="Carlito"/>
              </a:rPr>
              <a:t>Aftab, S., </a:t>
            </a:r>
            <a:r>
              <a:rPr sz="1800" dirty="0">
                <a:latin typeface="Carlito"/>
                <a:cs typeface="Carlito"/>
              </a:rPr>
              <a:t>&amp; </a:t>
            </a:r>
            <a:r>
              <a:rPr sz="1800" spc="-10" dirty="0">
                <a:latin typeface="Carlito"/>
                <a:cs typeface="Carlito"/>
              </a:rPr>
              <a:t>Ali, </a:t>
            </a:r>
            <a:r>
              <a:rPr sz="1800" dirty="0">
                <a:latin typeface="Carlito"/>
                <a:cs typeface="Carlito"/>
              </a:rPr>
              <a:t>I. (2017). </a:t>
            </a:r>
            <a:r>
              <a:rPr sz="1800" spc="-15" dirty="0">
                <a:latin typeface="Carlito"/>
                <a:cs typeface="Carlito"/>
              </a:rPr>
              <a:t>Sentiment </a:t>
            </a:r>
            <a:r>
              <a:rPr sz="1800" spc="-10" dirty="0">
                <a:latin typeface="Carlito"/>
                <a:cs typeface="Carlito"/>
              </a:rPr>
              <a:t>analysis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tweets using svm. Int.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J. </a:t>
            </a:r>
            <a:r>
              <a:rPr sz="1800" spc="-5" dirty="0">
                <a:latin typeface="Carlito"/>
                <a:cs typeface="Carlito"/>
              </a:rPr>
              <a:t>Comput.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Appl, </a:t>
            </a:r>
            <a:r>
              <a:rPr sz="1800" spc="-5" dirty="0">
                <a:latin typeface="Carlito"/>
                <a:cs typeface="Carlito"/>
              </a:rPr>
              <a:t>177(5),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25-29.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1045" y="1986355"/>
            <a:ext cx="3423495" cy="2397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6711" y="4537653"/>
            <a:ext cx="3416084" cy="2702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78796" y="2214102"/>
            <a:ext cx="3806424" cy="21914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6504" y="1447800"/>
            <a:ext cx="87630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72498" y="7728610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1465" y="392430"/>
            <a:ext cx="40144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5" dirty="0">
                <a:latin typeface="Carlito"/>
                <a:cs typeface="Carlito"/>
              </a:rPr>
              <a:t>Twitter </a:t>
            </a:r>
            <a:r>
              <a:rPr sz="5400" dirty="0">
                <a:latin typeface="Carlito"/>
                <a:cs typeface="Carlito"/>
              </a:rPr>
              <a:t>&amp;</a:t>
            </a:r>
            <a:r>
              <a:rPr sz="5400" spc="-260" dirty="0">
                <a:latin typeface="Carlito"/>
                <a:cs typeface="Carlito"/>
              </a:rPr>
              <a:t> </a:t>
            </a:r>
            <a:r>
              <a:rPr sz="5400" spc="-50" dirty="0">
                <a:latin typeface="Carlito"/>
                <a:cs typeface="Carlito"/>
              </a:rPr>
              <a:t>SVM</a:t>
            </a:r>
            <a:endParaRPr sz="5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1560" y="8326323"/>
            <a:ext cx="85585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Ahmad, </a:t>
            </a:r>
            <a:r>
              <a:rPr sz="1800" dirty="0">
                <a:latin typeface="Carlito"/>
                <a:cs typeface="Carlito"/>
              </a:rPr>
              <a:t>M., </a:t>
            </a:r>
            <a:r>
              <a:rPr sz="1800" spc="-10" dirty="0">
                <a:latin typeface="Carlito"/>
                <a:cs typeface="Carlito"/>
              </a:rPr>
              <a:t>Aftab, S., </a:t>
            </a:r>
            <a:r>
              <a:rPr sz="1800" dirty="0">
                <a:latin typeface="Carlito"/>
                <a:cs typeface="Carlito"/>
              </a:rPr>
              <a:t>&amp; </a:t>
            </a:r>
            <a:r>
              <a:rPr sz="1800" spc="-10" dirty="0">
                <a:latin typeface="Carlito"/>
                <a:cs typeface="Carlito"/>
              </a:rPr>
              <a:t>Ali, </a:t>
            </a:r>
            <a:r>
              <a:rPr sz="1800" dirty="0">
                <a:latin typeface="Carlito"/>
                <a:cs typeface="Carlito"/>
              </a:rPr>
              <a:t>I. (2017). </a:t>
            </a:r>
            <a:r>
              <a:rPr sz="1800" spc="-15" dirty="0">
                <a:latin typeface="Carlito"/>
                <a:cs typeface="Carlito"/>
              </a:rPr>
              <a:t>Sentiment </a:t>
            </a:r>
            <a:r>
              <a:rPr sz="1800" spc="-10" dirty="0">
                <a:latin typeface="Carlito"/>
                <a:cs typeface="Carlito"/>
              </a:rPr>
              <a:t>analysis </a:t>
            </a:r>
            <a:r>
              <a:rPr sz="1800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tweets using svm. Int.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J. </a:t>
            </a:r>
            <a:r>
              <a:rPr sz="1800" spc="-5" dirty="0">
                <a:latin typeface="Carlito"/>
                <a:cs typeface="Carlito"/>
              </a:rPr>
              <a:t>Comput.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Appl, </a:t>
            </a:r>
            <a:r>
              <a:rPr sz="1800" spc="-5" dirty="0">
                <a:latin typeface="Carlito"/>
                <a:cs typeface="Carlito"/>
              </a:rPr>
              <a:t>177(5),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25-29.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9529" y="1650444"/>
            <a:ext cx="4009086" cy="2163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6728" y="4114870"/>
            <a:ext cx="3604466" cy="4114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9309" y="1845408"/>
            <a:ext cx="3550134" cy="2157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4177" y="4117369"/>
            <a:ext cx="3993639" cy="2425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64935" y="1956816"/>
            <a:ext cx="1764791" cy="573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55775">
              <a:lnSpc>
                <a:spcPct val="100000"/>
              </a:lnSpc>
              <a:spcBef>
                <a:spcPts val="110"/>
              </a:spcBef>
            </a:pPr>
            <a:r>
              <a:rPr dirty="0"/>
              <a:t>Projekt</a:t>
            </a:r>
          </a:p>
          <a:p>
            <a:pPr marL="351155" marR="189230" indent="-292735">
              <a:lnSpc>
                <a:spcPct val="90300"/>
              </a:lnSpc>
              <a:spcBef>
                <a:spcPts val="3195"/>
              </a:spcBef>
              <a:buFont typeface="Arial"/>
              <a:buChar char="•"/>
              <a:tabLst>
                <a:tab pos="351155" algn="l"/>
                <a:tab pos="351790" algn="l"/>
              </a:tabLst>
            </a:pP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Automatyczne gromadzenie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i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klasyfikacja danych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o 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nastrojach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w </a:t>
            </a:r>
            <a:r>
              <a:rPr sz="2400" spc="-20" dirty="0">
                <a:solidFill>
                  <a:srgbClr val="000000"/>
                </a:solidFill>
                <a:latin typeface="Carlito"/>
                <a:cs typeface="Carlito"/>
              </a:rPr>
              <a:t>różnych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e-społecznościach,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a </a:t>
            </a:r>
            <a:r>
              <a:rPr sz="2400" spc="-15" dirty="0">
                <a:solidFill>
                  <a:srgbClr val="000000"/>
                </a:solidFill>
                <a:latin typeface="Carlito"/>
                <a:cs typeface="Carlito"/>
              </a:rPr>
              <a:t>także</a:t>
            </a:r>
            <a:r>
              <a:rPr sz="2400" spc="-18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wzajemna 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walidacja takich </a:t>
            </a:r>
            <a:r>
              <a:rPr sz="2400" spc="-15" dirty="0">
                <a:solidFill>
                  <a:srgbClr val="000000"/>
                </a:solidFill>
                <a:latin typeface="Carlito"/>
                <a:cs typeface="Carlito"/>
              </a:rPr>
              <a:t>klasyfikatorów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z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wykorzystaniem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metod  psychofizjologicznych.</a:t>
            </a:r>
            <a:endParaRPr sz="2400">
              <a:latin typeface="Carlito"/>
              <a:cs typeface="Carlito"/>
            </a:endParaRPr>
          </a:p>
          <a:p>
            <a:pPr marL="33655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750">
              <a:latin typeface="Carlito"/>
              <a:cs typeface="Carlito"/>
            </a:endParaRPr>
          </a:p>
          <a:p>
            <a:pPr marL="351155" marR="172085" indent="-292735">
              <a:lnSpc>
                <a:spcPct val="90400"/>
              </a:lnSpc>
              <a:buFont typeface="Arial"/>
              <a:buChar char="•"/>
              <a:tabLst>
                <a:tab pos="351155" algn="l"/>
                <a:tab pos="351790" algn="l"/>
              </a:tabLst>
            </a:pPr>
            <a:r>
              <a:rPr sz="2400" spc="-15" dirty="0">
                <a:solidFill>
                  <a:srgbClr val="000000"/>
                </a:solidFill>
                <a:latin typeface="Carlito"/>
                <a:cs typeface="Carlito"/>
              </a:rPr>
              <a:t>Jakościowa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i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ilościowa analiza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danych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o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sentymentach</a:t>
            </a:r>
            <a:r>
              <a:rPr sz="2400" spc="-1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oraz 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modelowanie oparte </a:t>
            </a:r>
            <a:r>
              <a:rPr sz="2400" spc="5" dirty="0">
                <a:solidFill>
                  <a:srgbClr val="000000"/>
                </a:solidFill>
                <a:latin typeface="Carlito"/>
                <a:cs typeface="Carlito"/>
              </a:rPr>
              <a:t>na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danych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zbiorowych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emocji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przez 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ABM,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złożone sieci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i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paradygmaty skalowania</a:t>
            </a:r>
            <a:r>
              <a:rPr sz="2400" spc="-1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wahań.</a:t>
            </a:r>
            <a:endParaRPr sz="2400">
              <a:latin typeface="Carlito"/>
              <a:cs typeface="Carlito"/>
            </a:endParaRPr>
          </a:p>
          <a:p>
            <a:pPr marL="33655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750">
              <a:latin typeface="Carlito"/>
              <a:cs typeface="Carlito"/>
            </a:endParaRPr>
          </a:p>
          <a:p>
            <a:pPr marL="351155" marR="17780" indent="-292735">
              <a:lnSpc>
                <a:spcPct val="90300"/>
              </a:lnSpc>
              <a:spcBef>
                <a:spcPts val="5"/>
              </a:spcBef>
              <a:buFont typeface="Arial"/>
              <a:buChar char="•"/>
              <a:tabLst>
                <a:tab pos="351155" algn="l"/>
                <a:tab pos="351790" algn="l"/>
              </a:tabLst>
            </a:pP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Opracowanie inteligentnych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emocjonalnie narzędzi </a:t>
            </a:r>
            <a:r>
              <a:rPr sz="2400" spc="-60" dirty="0">
                <a:solidFill>
                  <a:srgbClr val="000000"/>
                </a:solidFill>
                <a:latin typeface="Carlito"/>
                <a:cs typeface="Carlito"/>
              </a:rPr>
              <a:t>ICT, 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takich jak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afektywne </a:t>
            </a:r>
            <a:r>
              <a:rPr sz="2400" spc="-25" dirty="0">
                <a:solidFill>
                  <a:srgbClr val="000000"/>
                </a:solidFill>
                <a:latin typeface="Carlito"/>
                <a:cs typeface="Carlito"/>
              </a:rPr>
              <a:t>systemy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dialogu i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graficznie </a:t>
            </a:r>
            <a:r>
              <a:rPr sz="2400" spc="-170" dirty="0">
                <a:solidFill>
                  <a:srgbClr val="000000"/>
                </a:solidFill>
                <a:latin typeface="Carlito"/>
                <a:cs typeface="Carlito"/>
              </a:rPr>
              <a:t>an</a:t>
            </a:r>
            <a:r>
              <a:rPr sz="2700" spc="-254" baseline="-26234" dirty="0">
                <a:solidFill>
                  <a:srgbClr val="888888"/>
                </a:solidFill>
                <a:latin typeface="Carlito"/>
                <a:cs typeface="Carlito"/>
              </a:rPr>
              <a:t>61</a:t>
            </a:r>
            <a:r>
              <a:rPr sz="2400" spc="-170" dirty="0">
                <a:solidFill>
                  <a:srgbClr val="000000"/>
                </a:solidFill>
                <a:latin typeface="Carlito"/>
                <a:cs typeface="Carlito"/>
              </a:rPr>
              <a:t>imowani 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wirtualni agenci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komunikujący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się </a:t>
            </a:r>
            <a:r>
              <a:rPr sz="2400" spc="-20" dirty="0">
                <a:solidFill>
                  <a:srgbClr val="000000"/>
                </a:solidFill>
                <a:latin typeface="Carlito"/>
                <a:cs typeface="Carlito"/>
              </a:rPr>
              <a:t>za </a:t>
            </a:r>
            <a:r>
              <a:rPr sz="2400" dirty="0">
                <a:solidFill>
                  <a:srgbClr val="000000"/>
                </a:solidFill>
                <a:latin typeface="Carlito"/>
                <a:cs typeface="Carlito"/>
              </a:rPr>
              <a:t>pomocą </a:t>
            </a:r>
            <a:r>
              <a:rPr sz="2400" spc="-15" dirty="0">
                <a:solidFill>
                  <a:srgbClr val="000000"/>
                </a:solidFill>
                <a:latin typeface="Carlito"/>
                <a:cs typeface="Carlito"/>
              </a:rPr>
              <a:t>interakcji  </a:t>
            </a:r>
            <a:r>
              <a:rPr sz="2400" spc="-5" dirty="0">
                <a:solidFill>
                  <a:srgbClr val="000000"/>
                </a:solidFill>
                <a:latin typeface="Carlito"/>
                <a:cs typeface="Carlito"/>
              </a:rPr>
              <a:t>emocjonalnych.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6126" y="654177"/>
            <a:ext cx="75660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0" dirty="0">
                <a:latin typeface="Carlito"/>
                <a:cs typeface="Carlito"/>
              </a:rPr>
              <a:t>Inne </a:t>
            </a:r>
            <a:r>
              <a:rPr sz="5400" spc="-65" dirty="0">
                <a:latin typeface="Carlito"/>
                <a:cs typeface="Carlito"/>
              </a:rPr>
              <a:t>rozwiązania</a:t>
            </a:r>
            <a:r>
              <a:rPr sz="5400" spc="-245" dirty="0">
                <a:latin typeface="Carlito"/>
                <a:cs typeface="Carlito"/>
              </a:rPr>
              <a:t> </a:t>
            </a:r>
            <a:r>
              <a:rPr sz="5400" spc="-70" dirty="0">
                <a:latin typeface="Carlito"/>
                <a:cs typeface="Carlito"/>
              </a:rPr>
              <a:t>afektywne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2048" y="3895343"/>
            <a:ext cx="1200785" cy="579120"/>
          </a:xfrm>
          <a:custGeom>
            <a:avLst/>
            <a:gdLst/>
            <a:ahLst/>
            <a:cxnLst/>
            <a:rect l="l" t="t" r="r" b="b"/>
            <a:pathLst>
              <a:path w="1200785" h="579120">
                <a:moveTo>
                  <a:pt x="1200531" y="104902"/>
                </a:moveTo>
                <a:lnTo>
                  <a:pt x="1185672" y="52197"/>
                </a:lnTo>
                <a:lnTo>
                  <a:pt x="1137412" y="8763"/>
                </a:lnTo>
                <a:lnTo>
                  <a:pt x="104902" y="0"/>
                </a:lnTo>
                <a:lnTo>
                  <a:pt x="71374" y="5715"/>
                </a:lnTo>
                <a:lnTo>
                  <a:pt x="42291" y="20955"/>
                </a:lnTo>
                <a:lnTo>
                  <a:pt x="19431" y="44450"/>
                </a:lnTo>
                <a:lnTo>
                  <a:pt x="4572" y="74930"/>
                </a:lnTo>
                <a:lnTo>
                  <a:pt x="0" y="105664"/>
                </a:lnTo>
                <a:lnTo>
                  <a:pt x="0" y="473964"/>
                </a:lnTo>
                <a:lnTo>
                  <a:pt x="8509" y="514985"/>
                </a:lnTo>
                <a:lnTo>
                  <a:pt x="55372" y="566547"/>
                </a:lnTo>
                <a:lnTo>
                  <a:pt x="1095629" y="578866"/>
                </a:lnTo>
                <a:lnTo>
                  <a:pt x="1106043" y="578231"/>
                </a:lnTo>
                <a:lnTo>
                  <a:pt x="1147826" y="564642"/>
                </a:lnTo>
                <a:lnTo>
                  <a:pt x="1173226" y="473329"/>
                </a:lnTo>
                <a:lnTo>
                  <a:pt x="1172591" y="481711"/>
                </a:lnTo>
                <a:lnTo>
                  <a:pt x="1171194" y="489585"/>
                </a:lnTo>
                <a:lnTo>
                  <a:pt x="1146810" y="531749"/>
                </a:lnTo>
                <a:lnTo>
                  <a:pt x="1102106" y="550926"/>
                </a:lnTo>
                <a:lnTo>
                  <a:pt x="105537" y="551561"/>
                </a:lnTo>
                <a:lnTo>
                  <a:pt x="80518" y="547370"/>
                </a:lnTo>
                <a:lnTo>
                  <a:pt x="41783" y="518922"/>
                </a:lnTo>
                <a:lnTo>
                  <a:pt x="28702" y="488315"/>
                </a:lnTo>
                <a:lnTo>
                  <a:pt x="27432" y="480441"/>
                </a:lnTo>
                <a:lnTo>
                  <a:pt x="27432" y="97155"/>
                </a:lnTo>
                <a:lnTo>
                  <a:pt x="28702" y="89281"/>
                </a:lnTo>
                <a:lnTo>
                  <a:pt x="50165" y="49530"/>
                </a:lnTo>
                <a:lnTo>
                  <a:pt x="86868" y="29464"/>
                </a:lnTo>
                <a:lnTo>
                  <a:pt x="104902" y="27432"/>
                </a:lnTo>
                <a:lnTo>
                  <a:pt x="1095629" y="27432"/>
                </a:lnTo>
                <a:lnTo>
                  <a:pt x="1134110" y="37973"/>
                </a:lnTo>
                <a:lnTo>
                  <a:pt x="1166876" y="74422"/>
                </a:lnTo>
                <a:lnTo>
                  <a:pt x="1173226" y="106299"/>
                </a:lnTo>
                <a:lnTo>
                  <a:pt x="1173353" y="543433"/>
                </a:lnTo>
                <a:lnTo>
                  <a:pt x="1191387" y="515239"/>
                </a:lnTo>
                <a:lnTo>
                  <a:pt x="1199896" y="483108"/>
                </a:lnTo>
                <a:lnTo>
                  <a:pt x="1200531" y="473329"/>
                </a:lnTo>
                <a:lnTo>
                  <a:pt x="1200531" y="104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48888" y="3928110"/>
            <a:ext cx="953769" cy="494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54940">
              <a:lnSpc>
                <a:spcPct val="102699"/>
              </a:lnSpc>
              <a:spcBef>
                <a:spcPts val="85"/>
              </a:spcBef>
            </a:pPr>
            <a:r>
              <a:rPr sz="1500" b="1" spc="15" dirty="0">
                <a:latin typeface="Arial"/>
                <a:cs typeface="Arial"/>
              </a:rPr>
              <a:t>“Hello,  </a:t>
            </a:r>
            <a:r>
              <a:rPr sz="1500" b="1" spc="20" dirty="0">
                <a:latin typeface="Arial"/>
                <a:cs typeface="Arial"/>
              </a:rPr>
              <a:t>nice</a:t>
            </a:r>
            <a:r>
              <a:rPr sz="1500" b="1" spc="-180" dirty="0">
                <a:latin typeface="Arial"/>
                <a:cs typeface="Arial"/>
              </a:rPr>
              <a:t> </a:t>
            </a:r>
            <a:r>
              <a:rPr sz="1500" b="1" spc="10" dirty="0">
                <a:latin typeface="Arial"/>
                <a:cs typeface="Arial"/>
              </a:rPr>
              <a:t>day!”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31807" y="3145535"/>
            <a:ext cx="539750" cy="631190"/>
            <a:chOff x="9131807" y="3145535"/>
            <a:chExt cx="539750" cy="631190"/>
          </a:xfrm>
        </p:grpSpPr>
        <p:sp>
          <p:nvSpPr>
            <p:cNvPr id="5" name="object 5"/>
            <p:cNvSpPr/>
            <p:nvPr/>
          </p:nvSpPr>
          <p:spPr>
            <a:xfrm>
              <a:off x="9131807" y="3145535"/>
              <a:ext cx="539496" cy="6309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31808" y="3145535"/>
              <a:ext cx="539115" cy="631190"/>
            </a:xfrm>
            <a:custGeom>
              <a:avLst/>
              <a:gdLst/>
              <a:ahLst/>
              <a:cxnLst/>
              <a:rect l="l" t="t" r="r" b="b"/>
              <a:pathLst>
                <a:path w="539115" h="631189">
                  <a:moveTo>
                    <a:pt x="539115" y="1905"/>
                  </a:moveTo>
                  <a:lnTo>
                    <a:pt x="537083" y="0"/>
                  </a:lnTo>
                  <a:lnTo>
                    <a:pt x="535178" y="0"/>
                  </a:lnTo>
                  <a:lnTo>
                    <a:pt x="535178" y="8509"/>
                  </a:lnTo>
                  <a:lnTo>
                    <a:pt x="530606" y="8521"/>
                  </a:lnTo>
                  <a:lnTo>
                    <a:pt x="530606" y="622427"/>
                  </a:lnTo>
                  <a:lnTo>
                    <a:pt x="7823" y="622427"/>
                  </a:lnTo>
                  <a:lnTo>
                    <a:pt x="7823" y="8521"/>
                  </a:lnTo>
                  <a:lnTo>
                    <a:pt x="3937" y="8521"/>
                  </a:lnTo>
                  <a:lnTo>
                    <a:pt x="7747" y="8509"/>
                  </a:lnTo>
                  <a:lnTo>
                    <a:pt x="530606" y="8509"/>
                  </a:lnTo>
                  <a:lnTo>
                    <a:pt x="535178" y="8509"/>
                  </a:lnTo>
                  <a:lnTo>
                    <a:pt x="535178" y="0"/>
                  </a:lnTo>
                  <a:lnTo>
                    <a:pt x="1905" y="0"/>
                  </a:lnTo>
                  <a:lnTo>
                    <a:pt x="0" y="1905"/>
                  </a:lnTo>
                  <a:lnTo>
                    <a:pt x="0" y="628904"/>
                  </a:lnTo>
                  <a:lnTo>
                    <a:pt x="1905" y="630809"/>
                  </a:lnTo>
                  <a:lnTo>
                    <a:pt x="3937" y="630809"/>
                  </a:lnTo>
                  <a:lnTo>
                    <a:pt x="7747" y="630809"/>
                  </a:lnTo>
                  <a:lnTo>
                    <a:pt x="530606" y="630809"/>
                  </a:lnTo>
                  <a:lnTo>
                    <a:pt x="535178" y="630809"/>
                  </a:lnTo>
                  <a:lnTo>
                    <a:pt x="537083" y="630809"/>
                  </a:lnTo>
                  <a:lnTo>
                    <a:pt x="539115" y="628904"/>
                  </a:lnTo>
                  <a:lnTo>
                    <a:pt x="539115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131807" y="4401311"/>
            <a:ext cx="546100" cy="631190"/>
            <a:chOff x="9131807" y="4401311"/>
            <a:chExt cx="546100" cy="631190"/>
          </a:xfrm>
        </p:grpSpPr>
        <p:sp>
          <p:nvSpPr>
            <p:cNvPr id="8" name="object 8"/>
            <p:cNvSpPr/>
            <p:nvPr/>
          </p:nvSpPr>
          <p:spPr>
            <a:xfrm>
              <a:off x="9131807" y="4401311"/>
              <a:ext cx="545592" cy="630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31808" y="4401311"/>
              <a:ext cx="545465" cy="631190"/>
            </a:xfrm>
            <a:custGeom>
              <a:avLst/>
              <a:gdLst/>
              <a:ahLst/>
              <a:cxnLst/>
              <a:rect l="l" t="t" r="r" b="b"/>
              <a:pathLst>
                <a:path w="545465" h="631189">
                  <a:moveTo>
                    <a:pt x="545211" y="0"/>
                  </a:moveTo>
                  <a:lnTo>
                    <a:pt x="537464" y="0"/>
                  </a:lnTo>
                  <a:lnTo>
                    <a:pt x="537464" y="8509"/>
                  </a:lnTo>
                  <a:lnTo>
                    <a:pt x="537464" y="622427"/>
                  </a:lnTo>
                  <a:lnTo>
                    <a:pt x="7874" y="622427"/>
                  </a:lnTo>
                  <a:lnTo>
                    <a:pt x="7874" y="8509"/>
                  </a:lnTo>
                  <a:lnTo>
                    <a:pt x="537464" y="8509"/>
                  </a:lnTo>
                  <a:lnTo>
                    <a:pt x="537464" y="0"/>
                  </a:lnTo>
                  <a:lnTo>
                    <a:pt x="0" y="0"/>
                  </a:lnTo>
                  <a:lnTo>
                    <a:pt x="0" y="630809"/>
                  </a:lnTo>
                  <a:lnTo>
                    <a:pt x="3937" y="630809"/>
                  </a:lnTo>
                  <a:lnTo>
                    <a:pt x="7874" y="630809"/>
                  </a:lnTo>
                  <a:lnTo>
                    <a:pt x="537464" y="630809"/>
                  </a:lnTo>
                  <a:lnTo>
                    <a:pt x="541401" y="630809"/>
                  </a:lnTo>
                  <a:lnTo>
                    <a:pt x="545211" y="630809"/>
                  </a:lnTo>
                  <a:lnTo>
                    <a:pt x="5452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409944" y="5571744"/>
            <a:ext cx="1517650" cy="1471930"/>
            <a:chOff x="6409944" y="5571744"/>
            <a:chExt cx="1517650" cy="1471930"/>
          </a:xfrm>
        </p:grpSpPr>
        <p:sp>
          <p:nvSpPr>
            <p:cNvPr id="11" name="object 11"/>
            <p:cNvSpPr/>
            <p:nvPr/>
          </p:nvSpPr>
          <p:spPr>
            <a:xfrm>
              <a:off x="6437376" y="5599176"/>
              <a:ext cx="1466087" cy="1420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9944" y="5571743"/>
              <a:ext cx="1517650" cy="1471930"/>
            </a:xfrm>
            <a:custGeom>
              <a:avLst/>
              <a:gdLst/>
              <a:ahLst/>
              <a:cxnLst/>
              <a:rect l="l" t="t" r="r" b="b"/>
              <a:pathLst>
                <a:path w="1517650" h="1471929">
                  <a:moveTo>
                    <a:pt x="1517650" y="5842"/>
                  </a:moveTo>
                  <a:lnTo>
                    <a:pt x="1511808" y="0"/>
                  </a:lnTo>
                  <a:lnTo>
                    <a:pt x="1504061" y="0"/>
                  </a:lnTo>
                  <a:lnTo>
                    <a:pt x="1504061" y="27432"/>
                  </a:lnTo>
                  <a:lnTo>
                    <a:pt x="1504061" y="1445260"/>
                  </a:lnTo>
                  <a:lnTo>
                    <a:pt x="1503997" y="27432"/>
                  </a:lnTo>
                  <a:lnTo>
                    <a:pt x="1504061" y="0"/>
                  </a:lnTo>
                  <a:lnTo>
                    <a:pt x="1490345" y="0"/>
                  </a:lnTo>
                  <a:lnTo>
                    <a:pt x="1490345" y="27432"/>
                  </a:lnTo>
                  <a:lnTo>
                    <a:pt x="1490345" y="1445260"/>
                  </a:lnTo>
                  <a:lnTo>
                    <a:pt x="26606" y="1445260"/>
                  </a:lnTo>
                  <a:lnTo>
                    <a:pt x="26606" y="27432"/>
                  </a:lnTo>
                  <a:lnTo>
                    <a:pt x="1490345" y="27432"/>
                  </a:lnTo>
                  <a:lnTo>
                    <a:pt x="1490345" y="0"/>
                  </a:lnTo>
                  <a:lnTo>
                    <a:pt x="5842" y="0"/>
                  </a:lnTo>
                  <a:lnTo>
                    <a:pt x="0" y="5842"/>
                  </a:lnTo>
                  <a:lnTo>
                    <a:pt x="0" y="1466088"/>
                  </a:lnTo>
                  <a:lnTo>
                    <a:pt x="5842" y="1471930"/>
                  </a:lnTo>
                  <a:lnTo>
                    <a:pt x="12954" y="1471930"/>
                  </a:lnTo>
                  <a:lnTo>
                    <a:pt x="26670" y="1471930"/>
                  </a:lnTo>
                  <a:lnTo>
                    <a:pt x="1490345" y="1471930"/>
                  </a:lnTo>
                  <a:lnTo>
                    <a:pt x="1504061" y="1471930"/>
                  </a:lnTo>
                  <a:lnTo>
                    <a:pt x="1511808" y="1471930"/>
                  </a:lnTo>
                  <a:lnTo>
                    <a:pt x="1517650" y="1466088"/>
                  </a:lnTo>
                  <a:lnTo>
                    <a:pt x="1517650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331720" y="2965704"/>
            <a:ext cx="6684645" cy="4142104"/>
            <a:chOff x="2331720" y="2965704"/>
            <a:chExt cx="6684645" cy="4142104"/>
          </a:xfrm>
        </p:grpSpPr>
        <p:sp>
          <p:nvSpPr>
            <p:cNvPr id="14" name="object 14"/>
            <p:cNvSpPr/>
            <p:nvPr/>
          </p:nvSpPr>
          <p:spPr>
            <a:xfrm>
              <a:off x="3142488" y="4117848"/>
              <a:ext cx="304419" cy="1338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76728" y="5980175"/>
              <a:ext cx="1176655" cy="652780"/>
            </a:xfrm>
            <a:custGeom>
              <a:avLst/>
              <a:gdLst/>
              <a:ahLst/>
              <a:cxnLst/>
              <a:rect l="l" t="t" r="r" b="b"/>
              <a:pathLst>
                <a:path w="1176654" h="652779">
                  <a:moveTo>
                    <a:pt x="1176274" y="111506"/>
                  </a:moveTo>
                  <a:lnTo>
                    <a:pt x="1175639" y="105664"/>
                  </a:lnTo>
                  <a:lnTo>
                    <a:pt x="1163828" y="65024"/>
                  </a:lnTo>
                  <a:lnTo>
                    <a:pt x="1148969" y="44958"/>
                  </a:lnTo>
                  <a:lnTo>
                    <a:pt x="1148969" y="113538"/>
                  </a:lnTo>
                  <a:lnTo>
                    <a:pt x="1148969" y="543941"/>
                  </a:lnTo>
                  <a:lnTo>
                    <a:pt x="1120648" y="600583"/>
                  </a:lnTo>
                  <a:lnTo>
                    <a:pt x="1063117" y="624840"/>
                  </a:lnTo>
                  <a:lnTo>
                    <a:pt x="1058545" y="625475"/>
                  </a:lnTo>
                  <a:lnTo>
                    <a:pt x="117094" y="625475"/>
                  </a:lnTo>
                  <a:lnTo>
                    <a:pt x="58166" y="602996"/>
                  </a:lnTo>
                  <a:lnTo>
                    <a:pt x="27940" y="547878"/>
                  </a:lnTo>
                  <a:lnTo>
                    <a:pt x="26670" y="538734"/>
                  </a:lnTo>
                  <a:lnTo>
                    <a:pt x="26670" y="112903"/>
                  </a:lnTo>
                  <a:lnTo>
                    <a:pt x="49022" y="58801"/>
                  </a:lnTo>
                  <a:lnTo>
                    <a:pt x="107569" y="27686"/>
                  </a:lnTo>
                  <a:lnTo>
                    <a:pt x="117094" y="27432"/>
                  </a:lnTo>
                  <a:lnTo>
                    <a:pt x="1064387" y="27432"/>
                  </a:lnTo>
                  <a:lnTo>
                    <a:pt x="1098931" y="36449"/>
                  </a:lnTo>
                  <a:lnTo>
                    <a:pt x="1141984" y="82423"/>
                  </a:lnTo>
                  <a:lnTo>
                    <a:pt x="1148969" y="113538"/>
                  </a:lnTo>
                  <a:lnTo>
                    <a:pt x="1148969" y="44958"/>
                  </a:lnTo>
                  <a:lnTo>
                    <a:pt x="1139571" y="32258"/>
                  </a:lnTo>
                  <a:lnTo>
                    <a:pt x="1105535" y="9906"/>
                  </a:lnTo>
                  <a:lnTo>
                    <a:pt x="1064387" y="0"/>
                  </a:lnTo>
                  <a:lnTo>
                    <a:pt x="117094" y="0"/>
                  </a:lnTo>
                  <a:lnTo>
                    <a:pt x="76327" y="7493"/>
                  </a:lnTo>
                  <a:lnTo>
                    <a:pt x="40640" y="28829"/>
                  </a:lnTo>
                  <a:lnTo>
                    <a:pt x="14351" y="60960"/>
                  </a:lnTo>
                  <a:lnTo>
                    <a:pt x="1270" y="100457"/>
                  </a:lnTo>
                  <a:lnTo>
                    <a:pt x="0" y="112141"/>
                  </a:lnTo>
                  <a:lnTo>
                    <a:pt x="0" y="540766"/>
                  </a:lnTo>
                  <a:lnTo>
                    <a:pt x="16764" y="595503"/>
                  </a:lnTo>
                  <a:lnTo>
                    <a:pt x="52070" y="632714"/>
                  </a:lnTo>
                  <a:lnTo>
                    <a:pt x="88773" y="648970"/>
                  </a:lnTo>
                  <a:lnTo>
                    <a:pt x="117094" y="652272"/>
                  </a:lnTo>
                  <a:lnTo>
                    <a:pt x="1065022" y="652272"/>
                  </a:lnTo>
                  <a:lnTo>
                    <a:pt x="1070864" y="651637"/>
                  </a:lnTo>
                  <a:lnTo>
                    <a:pt x="1111504" y="639953"/>
                  </a:lnTo>
                  <a:lnTo>
                    <a:pt x="1144270" y="615569"/>
                  </a:lnTo>
                  <a:lnTo>
                    <a:pt x="1148969" y="608330"/>
                  </a:lnTo>
                  <a:lnTo>
                    <a:pt x="1166622" y="581279"/>
                  </a:lnTo>
                  <a:lnTo>
                    <a:pt x="1176274" y="540131"/>
                  </a:lnTo>
                  <a:lnTo>
                    <a:pt x="1176274" y="111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0984" y="5857239"/>
              <a:ext cx="135381" cy="1380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54451" y="4462271"/>
              <a:ext cx="690245" cy="1452245"/>
            </a:xfrm>
            <a:custGeom>
              <a:avLst/>
              <a:gdLst/>
              <a:ahLst/>
              <a:cxnLst/>
              <a:rect l="l" t="t" r="r" b="b"/>
              <a:pathLst>
                <a:path w="690245" h="1452245">
                  <a:moveTo>
                    <a:pt x="689864" y="0"/>
                  </a:moveTo>
                  <a:lnTo>
                    <a:pt x="662559" y="0"/>
                  </a:lnTo>
                  <a:lnTo>
                    <a:pt x="661924" y="35814"/>
                  </a:lnTo>
                  <a:lnTo>
                    <a:pt x="660654" y="70993"/>
                  </a:lnTo>
                  <a:lnTo>
                    <a:pt x="653923" y="150495"/>
                  </a:lnTo>
                  <a:lnTo>
                    <a:pt x="648462" y="194310"/>
                  </a:lnTo>
                  <a:lnTo>
                    <a:pt x="641604" y="238252"/>
                  </a:lnTo>
                  <a:lnTo>
                    <a:pt x="633349" y="281940"/>
                  </a:lnTo>
                  <a:lnTo>
                    <a:pt x="623697" y="325501"/>
                  </a:lnTo>
                  <a:lnTo>
                    <a:pt x="612521" y="368681"/>
                  </a:lnTo>
                  <a:lnTo>
                    <a:pt x="600075" y="411226"/>
                  </a:lnTo>
                  <a:lnTo>
                    <a:pt x="586105" y="453136"/>
                  </a:lnTo>
                  <a:lnTo>
                    <a:pt x="570738" y="494284"/>
                  </a:lnTo>
                  <a:lnTo>
                    <a:pt x="548005" y="547751"/>
                  </a:lnTo>
                  <a:lnTo>
                    <a:pt x="529463" y="583692"/>
                  </a:lnTo>
                  <a:lnTo>
                    <a:pt x="507111" y="622173"/>
                  </a:lnTo>
                  <a:lnTo>
                    <a:pt x="481203" y="660273"/>
                  </a:lnTo>
                  <a:lnTo>
                    <a:pt x="451866" y="695198"/>
                  </a:lnTo>
                  <a:lnTo>
                    <a:pt x="419354" y="724154"/>
                  </a:lnTo>
                  <a:lnTo>
                    <a:pt x="383921" y="744347"/>
                  </a:lnTo>
                  <a:lnTo>
                    <a:pt x="342265" y="752856"/>
                  </a:lnTo>
                  <a:lnTo>
                    <a:pt x="311023" y="757936"/>
                  </a:lnTo>
                  <a:lnTo>
                    <a:pt x="252857" y="785876"/>
                  </a:lnTo>
                  <a:lnTo>
                    <a:pt x="200787" y="834009"/>
                  </a:lnTo>
                  <a:lnTo>
                    <a:pt x="176911" y="864108"/>
                  </a:lnTo>
                  <a:lnTo>
                    <a:pt x="154686" y="897763"/>
                  </a:lnTo>
                  <a:lnTo>
                    <a:pt x="133858" y="934085"/>
                  </a:lnTo>
                  <a:lnTo>
                    <a:pt x="114681" y="972693"/>
                  </a:lnTo>
                  <a:lnTo>
                    <a:pt x="97028" y="1012952"/>
                  </a:lnTo>
                  <a:lnTo>
                    <a:pt x="80772" y="1054354"/>
                  </a:lnTo>
                  <a:lnTo>
                    <a:pt x="66167" y="1096518"/>
                  </a:lnTo>
                  <a:lnTo>
                    <a:pt x="52959" y="1138555"/>
                  </a:lnTo>
                  <a:lnTo>
                    <a:pt x="41402" y="1180211"/>
                  </a:lnTo>
                  <a:lnTo>
                    <a:pt x="31369" y="1220724"/>
                  </a:lnTo>
                  <a:lnTo>
                    <a:pt x="22860" y="1259713"/>
                  </a:lnTo>
                  <a:lnTo>
                    <a:pt x="10541" y="1330579"/>
                  </a:lnTo>
                  <a:lnTo>
                    <a:pt x="1270" y="1424305"/>
                  </a:lnTo>
                  <a:lnTo>
                    <a:pt x="0" y="1440561"/>
                  </a:lnTo>
                  <a:lnTo>
                    <a:pt x="12954" y="1451610"/>
                  </a:lnTo>
                  <a:lnTo>
                    <a:pt x="26543" y="1452245"/>
                  </a:lnTo>
                  <a:lnTo>
                    <a:pt x="27178" y="1440815"/>
                  </a:lnTo>
                  <a:lnTo>
                    <a:pt x="27940" y="1426845"/>
                  </a:lnTo>
                  <a:lnTo>
                    <a:pt x="31115" y="1391666"/>
                  </a:lnTo>
                  <a:lnTo>
                    <a:pt x="41275" y="1314196"/>
                  </a:lnTo>
                  <a:lnTo>
                    <a:pt x="48641" y="1271905"/>
                  </a:lnTo>
                  <a:lnTo>
                    <a:pt x="57277" y="1229741"/>
                  </a:lnTo>
                  <a:lnTo>
                    <a:pt x="67183" y="1187704"/>
                  </a:lnTo>
                  <a:lnTo>
                    <a:pt x="78486" y="1146175"/>
                  </a:lnTo>
                  <a:lnTo>
                    <a:pt x="91186" y="1105027"/>
                  </a:lnTo>
                  <a:lnTo>
                    <a:pt x="105410" y="1064514"/>
                  </a:lnTo>
                  <a:lnTo>
                    <a:pt x="121158" y="1024509"/>
                  </a:lnTo>
                  <a:lnTo>
                    <a:pt x="138557" y="985393"/>
                  </a:lnTo>
                  <a:lnTo>
                    <a:pt x="163322" y="937133"/>
                  </a:lnTo>
                  <a:lnTo>
                    <a:pt x="204851" y="872871"/>
                  </a:lnTo>
                  <a:lnTo>
                    <a:pt x="231140" y="841248"/>
                  </a:lnTo>
                  <a:lnTo>
                    <a:pt x="260731" y="813689"/>
                  </a:lnTo>
                  <a:lnTo>
                    <a:pt x="293243" y="792734"/>
                  </a:lnTo>
                  <a:lnTo>
                    <a:pt x="344297" y="780161"/>
                  </a:lnTo>
                  <a:lnTo>
                    <a:pt x="361823" y="778891"/>
                  </a:lnTo>
                  <a:lnTo>
                    <a:pt x="429260" y="750189"/>
                  </a:lnTo>
                  <a:lnTo>
                    <a:pt x="459994" y="725170"/>
                  </a:lnTo>
                  <a:lnTo>
                    <a:pt x="487934" y="695452"/>
                  </a:lnTo>
                  <a:lnTo>
                    <a:pt x="513080" y="662432"/>
                  </a:lnTo>
                  <a:lnTo>
                    <a:pt x="535559" y="627761"/>
                  </a:lnTo>
                  <a:lnTo>
                    <a:pt x="555371" y="592709"/>
                  </a:lnTo>
                  <a:lnTo>
                    <a:pt x="572770" y="558800"/>
                  </a:lnTo>
                  <a:lnTo>
                    <a:pt x="596138" y="504063"/>
                  </a:lnTo>
                  <a:lnTo>
                    <a:pt x="611886" y="462153"/>
                  </a:lnTo>
                  <a:lnTo>
                    <a:pt x="626237" y="419227"/>
                  </a:lnTo>
                  <a:lnTo>
                    <a:pt x="638937" y="375666"/>
                  </a:lnTo>
                  <a:lnTo>
                    <a:pt x="650240" y="331597"/>
                  </a:lnTo>
                  <a:lnTo>
                    <a:pt x="660146" y="287147"/>
                  </a:lnTo>
                  <a:lnTo>
                    <a:pt x="668528" y="242316"/>
                  </a:lnTo>
                  <a:lnTo>
                    <a:pt x="675513" y="197485"/>
                  </a:lnTo>
                  <a:lnTo>
                    <a:pt x="681101" y="152654"/>
                  </a:lnTo>
                  <a:lnTo>
                    <a:pt x="685419" y="108077"/>
                  </a:lnTo>
                  <a:lnTo>
                    <a:pt x="689229" y="35814"/>
                  </a:lnTo>
                  <a:lnTo>
                    <a:pt x="6898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06824" y="5611368"/>
              <a:ext cx="1901952" cy="1368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85488" y="5590031"/>
              <a:ext cx="1947545" cy="1469390"/>
            </a:xfrm>
            <a:custGeom>
              <a:avLst/>
              <a:gdLst/>
              <a:ahLst/>
              <a:cxnLst/>
              <a:rect l="l" t="t" r="r" b="b"/>
              <a:pathLst>
                <a:path w="1947545" h="1469390">
                  <a:moveTo>
                    <a:pt x="1947291" y="5842"/>
                  </a:moveTo>
                  <a:lnTo>
                    <a:pt x="1941449" y="0"/>
                  </a:lnTo>
                  <a:lnTo>
                    <a:pt x="1933702" y="0"/>
                  </a:lnTo>
                  <a:lnTo>
                    <a:pt x="1933702" y="27305"/>
                  </a:lnTo>
                  <a:lnTo>
                    <a:pt x="1933702" y="1442212"/>
                  </a:lnTo>
                  <a:lnTo>
                    <a:pt x="1933651" y="27305"/>
                  </a:lnTo>
                  <a:lnTo>
                    <a:pt x="1933702" y="0"/>
                  </a:lnTo>
                  <a:lnTo>
                    <a:pt x="1919986" y="0"/>
                  </a:lnTo>
                  <a:lnTo>
                    <a:pt x="1919986" y="27305"/>
                  </a:lnTo>
                  <a:lnTo>
                    <a:pt x="1919986" y="1442212"/>
                  </a:lnTo>
                  <a:lnTo>
                    <a:pt x="27381" y="1442212"/>
                  </a:lnTo>
                  <a:lnTo>
                    <a:pt x="27381" y="27305"/>
                  </a:lnTo>
                  <a:lnTo>
                    <a:pt x="1919986" y="27305"/>
                  </a:lnTo>
                  <a:lnTo>
                    <a:pt x="1919986" y="0"/>
                  </a:lnTo>
                  <a:lnTo>
                    <a:pt x="6477" y="0"/>
                  </a:lnTo>
                  <a:lnTo>
                    <a:pt x="0" y="5842"/>
                  </a:lnTo>
                  <a:lnTo>
                    <a:pt x="0" y="1463040"/>
                  </a:lnTo>
                  <a:lnTo>
                    <a:pt x="6477" y="1468882"/>
                  </a:lnTo>
                  <a:lnTo>
                    <a:pt x="13716" y="1468882"/>
                  </a:lnTo>
                  <a:lnTo>
                    <a:pt x="27305" y="1468882"/>
                  </a:lnTo>
                  <a:lnTo>
                    <a:pt x="1919986" y="1468882"/>
                  </a:lnTo>
                  <a:lnTo>
                    <a:pt x="1933702" y="1468882"/>
                  </a:lnTo>
                  <a:lnTo>
                    <a:pt x="1941449" y="1468882"/>
                  </a:lnTo>
                  <a:lnTo>
                    <a:pt x="1947291" y="1463040"/>
                  </a:lnTo>
                  <a:lnTo>
                    <a:pt x="1947291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3256" y="6254495"/>
              <a:ext cx="344043" cy="1369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64280" y="6769607"/>
              <a:ext cx="609600" cy="323215"/>
            </a:xfrm>
            <a:custGeom>
              <a:avLst/>
              <a:gdLst/>
              <a:ahLst/>
              <a:cxnLst/>
              <a:rect l="l" t="t" r="r" b="b"/>
              <a:pathLst>
                <a:path w="609600" h="323215">
                  <a:moveTo>
                    <a:pt x="554736" y="0"/>
                  </a:moveTo>
                  <a:lnTo>
                    <a:pt x="54864" y="0"/>
                  </a:lnTo>
                  <a:lnTo>
                    <a:pt x="33528" y="4318"/>
                  </a:lnTo>
                  <a:lnTo>
                    <a:pt x="16129" y="16002"/>
                  </a:lnTo>
                  <a:lnTo>
                    <a:pt x="4318" y="33274"/>
                  </a:lnTo>
                  <a:lnTo>
                    <a:pt x="0" y="54229"/>
                  </a:lnTo>
                  <a:lnTo>
                    <a:pt x="0" y="269494"/>
                  </a:lnTo>
                  <a:lnTo>
                    <a:pt x="4318" y="290322"/>
                  </a:lnTo>
                  <a:lnTo>
                    <a:pt x="16129" y="307467"/>
                  </a:lnTo>
                  <a:lnTo>
                    <a:pt x="33528" y="318897"/>
                  </a:lnTo>
                  <a:lnTo>
                    <a:pt x="54864" y="323088"/>
                  </a:lnTo>
                  <a:lnTo>
                    <a:pt x="554736" y="323088"/>
                  </a:lnTo>
                  <a:lnTo>
                    <a:pt x="575945" y="318897"/>
                  </a:lnTo>
                  <a:lnTo>
                    <a:pt x="593344" y="307467"/>
                  </a:lnTo>
                  <a:lnTo>
                    <a:pt x="605155" y="290322"/>
                  </a:lnTo>
                  <a:lnTo>
                    <a:pt x="609473" y="269494"/>
                  </a:lnTo>
                  <a:lnTo>
                    <a:pt x="609473" y="54229"/>
                  </a:lnTo>
                  <a:lnTo>
                    <a:pt x="605155" y="33274"/>
                  </a:lnTo>
                  <a:lnTo>
                    <a:pt x="593344" y="16002"/>
                  </a:lnTo>
                  <a:lnTo>
                    <a:pt x="575945" y="4318"/>
                  </a:lnTo>
                  <a:lnTo>
                    <a:pt x="554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52088" y="6754367"/>
              <a:ext cx="634365" cy="353695"/>
            </a:xfrm>
            <a:custGeom>
              <a:avLst/>
              <a:gdLst/>
              <a:ahLst/>
              <a:cxnLst/>
              <a:rect l="l" t="t" r="r" b="b"/>
              <a:pathLst>
                <a:path w="634364" h="353695">
                  <a:moveTo>
                    <a:pt x="633857" y="60071"/>
                  </a:moveTo>
                  <a:lnTo>
                    <a:pt x="632587" y="53467"/>
                  </a:lnTo>
                  <a:lnTo>
                    <a:pt x="624713" y="33401"/>
                  </a:lnTo>
                  <a:lnTo>
                    <a:pt x="611378" y="17018"/>
                  </a:lnTo>
                  <a:lnTo>
                    <a:pt x="607187" y="14300"/>
                  </a:lnTo>
                  <a:lnTo>
                    <a:pt x="607187" y="64008"/>
                  </a:lnTo>
                  <a:lnTo>
                    <a:pt x="607187" y="285242"/>
                  </a:lnTo>
                  <a:lnTo>
                    <a:pt x="605917" y="294386"/>
                  </a:lnTo>
                  <a:lnTo>
                    <a:pt x="582041" y="323088"/>
                  </a:lnTo>
                  <a:lnTo>
                    <a:pt x="67691" y="326390"/>
                  </a:lnTo>
                  <a:lnTo>
                    <a:pt x="54864" y="324104"/>
                  </a:lnTo>
                  <a:lnTo>
                    <a:pt x="28575" y="297053"/>
                  </a:lnTo>
                  <a:lnTo>
                    <a:pt x="26670" y="289179"/>
                  </a:lnTo>
                  <a:lnTo>
                    <a:pt x="26670" y="67945"/>
                  </a:lnTo>
                  <a:lnTo>
                    <a:pt x="27305" y="62611"/>
                  </a:lnTo>
                  <a:lnTo>
                    <a:pt x="42291" y="35941"/>
                  </a:lnTo>
                  <a:lnTo>
                    <a:pt x="45593" y="33274"/>
                  </a:lnTo>
                  <a:lnTo>
                    <a:pt x="566166" y="26797"/>
                  </a:lnTo>
                  <a:lnTo>
                    <a:pt x="571373" y="27432"/>
                  </a:lnTo>
                  <a:lnTo>
                    <a:pt x="603758" y="51562"/>
                  </a:lnTo>
                  <a:lnTo>
                    <a:pt x="607187" y="64008"/>
                  </a:lnTo>
                  <a:lnTo>
                    <a:pt x="607187" y="14300"/>
                  </a:lnTo>
                  <a:lnTo>
                    <a:pt x="593598" y="5461"/>
                  </a:lnTo>
                  <a:lnTo>
                    <a:pt x="572643" y="0"/>
                  </a:lnTo>
                  <a:lnTo>
                    <a:pt x="67056" y="0"/>
                  </a:lnTo>
                  <a:lnTo>
                    <a:pt x="26797" y="13462"/>
                  </a:lnTo>
                  <a:lnTo>
                    <a:pt x="2540" y="48260"/>
                  </a:lnTo>
                  <a:lnTo>
                    <a:pt x="0" y="61341"/>
                  </a:lnTo>
                  <a:lnTo>
                    <a:pt x="0" y="293116"/>
                  </a:lnTo>
                  <a:lnTo>
                    <a:pt x="13716" y="326517"/>
                  </a:lnTo>
                  <a:lnTo>
                    <a:pt x="26670" y="339598"/>
                  </a:lnTo>
                  <a:lnTo>
                    <a:pt x="59436" y="352806"/>
                  </a:lnTo>
                  <a:lnTo>
                    <a:pt x="574040" y="353187"/>
                  </a:lnTo>
                  <a:lnTo>
                    <a:pt x="580517" y="351790"/>
                  </a:lnTo>
                  <a:lnTo>
                    <a:pt x="616966" y="330454"/>
                  </a:lnTo>
                  <a:lnTo>
                    <a:pt x="633857" y="291719"/>
                  </a:lnTo>
                  <a:lnTo>
                    <a:pt x="633857" y="60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49240" y="3392424"/>
              <a:ext cx="1466088" cy="14173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24856" y="3368039"/>
              <a:ext cx="1511935" cy="1466215"/>
            </a:xfrm>
            <a:custGeom>
              <a:avLst/>
              <a:gdLst/>
              <a:ahLst/>
              <a:cxnLst/>
              <a:rect l="l" t="t" r="r" b="b"/>
              <a:pathLst>
                <a:path w="1511934" h="1466214">
                  <a:moveTo>
                    <a:pt x="1511681" y="5842"/>
                  </a:moveTo>
                  <a:lnTo>
                    <a:pt x="1505839" y="0"/>
                  </a:lnTo>
                  <a:lnTo>
                    <a:pt x="1497965" y="0"/>
                  </a:lnTo>
                  <a:lnTo>
                    <a:pt x="1497965" y="26797"/>
                  </a:lnTo>
                  <a:lnTo>
                    <a:pt x="1484376" y="26809"/>
                  </a:lnTo>
                  <a:lnTo>
                    <a:pt x="1484376" y="1438529"/>
                  </a:lnTo>
                  <a:lnTo>
                    <a:pt x="27393" y="1438529"/>
                  </a:lnTo>
                  <a:lnTo>
                    <a:pt x="27393" y="26809"/>
                  </a:lnTo>
                  <a:lnTo>
                    <a:pt x="13716" y="26809"/>
                  </a:lnTo>
                  <a:lnTo>
                    <a:pt x="27432" y="26797"/>
                  </a:lnTo>
                  <a:lnTo>
                    <a:pt x="1484376" y="26797"/>
                  </a:lnTo>
                  <a:lnTo>
                    <a:pt x="1497965" y="26797"/>
                  </a:lnTo>
                  <a:lnTo>
                    <a:pt x="1497965" y="0"/>
                  </a:lnTo>
                  <a:lnTo>
                    <a:pt x="5842" y="0"/>
                  </a:lnTo>
                  <a:lnTo>
                    <a:pt x="0" y="5842"/>
                  </a:lnTo>
                  <a:lnTo>
                    <a:pt x="0" y="1459357"/>
                  </a:lnTo>
                  <a:lnTo>
                    <a:pt x="5842" y="1465834"/>
                  </a:lnTo>
                  <a:lnTo>
                    <a:pt x="13716" y="1465834"/>
                  </a:lnTo>
                  <a:lnTo>
                    <a:pt x="27432" y="1465834"/>
                  </a:lnTo>
                  <a:lnTo>
                    <a:pt x="1484376" y="1465834"/>
                  </a:lnTo>
                  <a:lnTo>
                    <a:pt x="1497965" y="1465834"/>
                  </a:lnTo>
                  <a:lnTo>
                    <a:pt x="1505839" y="1465834"/>
                  </a:lnTo>
                  <a:lnTo>
                    <a:pt x="1511681" y="1459357"/>
                  </a:lnTo>
                  <a:lnTo>
                    <a:pt x="1511681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09232" y="4088129"/>
              <a:ext cx="557530" cy="26670"/>
            </a:xfrm>
            <a:custGeom>
              <a:avLst/>
              <a:gdLst/>
              <a:ahLst/>
              <a:cxnLst/>
              <a:rect l="l" t="t" r="r" b="b"/>
              <a:pathLst>
                <a:path w="557529" h="26670">
                  <a:moveTo>
                    <a:pt x="557288" y="17780"/>
                  </a:moveTo>
                  <a:lnTo>
                    <a:pt x="555790" y="17780"/>
                  </a:lnTo>
                  <a:lnTo>
                    <a:pt x="555790" y="3810"/>
                  </a:lnTo>
                  <a:lnTo>
                    <a:pt x="416229" y="3810"/>
                  </a:lnTo>
                  <a:lnTo>
                    <a:pt x="416229" y="2540"/>
                  </a:lnTo>
                  <a:lnTo>
                    <a:pt x="268782" y="2540"/>
                  </a:lnTo>
                  <a:lnTo>
                    <a:pt x="268782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0" y="17780"/>
                  </a:lnTo>
                  <a:lnTo>
                    <a:pt x="0" y="26670"/>
                  </a:lnTo>
                  <a:lnTo>
                    <a:pt x="557288" y="26670"/>
                  </a:lnTo>
                  <a:lnTo>
                    <a:pt x="557288" y="1778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15708" y="4038600"/>
              <a:ext cx="136271" cy="13385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31664" y="4700016"/>
              <a:ext cx="606425" cy="323215"/>
            </a:xfrm>
            <a:custGeom>
              <a:avLst/>
              <a:gdLst/>
              <a:ahLst/>
              <a:cxnLst/>
              <a:rect l="l" t="t" r="r" b="b"/>
              <a:pathLst>
                <a:path w="606425" h="323214">
                  <a:moveTo>
                    <a:pt x="552450" y="0"/>
                  </a:moveTo>
                  <a:lnTo>
                    <a:pt x="53975" y="0"/>
                  </a:lnTo>
                  <a:lnTo>
                    <a:pt x="32893" y="4318"/>
                  </a:lnTo>
                  <a:lnTo>
                    <a:pt x="15748" y="16001"/>
                  </a:lnTo>
                  <a:lnTo>
                    <a:pt x="4190" y="33147"/>
                  </a:lnTo>
                  <a:lnTo>
                    <a:pt x="0" y="53848"/>
                  </a:lnTo>
                  <a:lnTo>
                    <a:pt x="0" y="269113"/>
                  </a:lnTo>
                  <a:lnTo>
                    <a:pt x="4190" y="290068"/>
                  </a:lnTo>
                  <a:lnTo>
                    <a:pt x="15748" y="307213"/>
                  </a:lnTo>
                  <a:lnTo>
                    <a:pt x="32893" y="318643"/>
                  </a:lnTo>
                  <a:lnTo>
                    <a:pt x="53975" y="322834"/>
                  </a:lnTo>
                  <a:lnTo>
                    <a:pt x="552450" y="322834"/>
                  </a:lnTo>
                  <a:lnTo>
                    <a:pt x="573405" y="318643"/>
                  </a:lnTo>
                  <a:lnTo>
                    <a:pt x="590550" y="307213"/>
                  </a:lnTo>
                  <a:lnTo>
                    <a:pt x="602107" y="290068"/>
                  </a:lnTo>
                  <a:lnTo>
                    <a:pt x="606298" y="269113"/>
                  </a:lnTo>
                  <a:lnTo>
                    <a:pt x="606298" y="53848"/>
                  </a:lnTo>
                  <a:lnTo>
                    <a:pt x="602107" y="33147"/>
                  </a:lnTo>
                  <a:lnTo>
                    <a:pt x="590550" y="16001"/>
                  </a:lnTo>
                  <a:lnTo>
                    <a:pt x="573405" y="4318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16424" y="4687189"/>
              <a:ext cx="635635" cy="351790"/>
            </a:xfrm>
            <a:custGeom>
              <a:avLst/>
              <a:gdLst/>
              <a:ahLst/>
              <a:cxnLst/>
              <a:rect l="l" t="t" r="r" b="b"/>
              <a:pathLst>
                <a:path w="635635" h="351789">
                  <a:moveTo>
                    <a:pt x="574166" y="0"/>
                  </a:moveTo>
                  <a:lnTo>
                    <a:pt x="67183" y="0"/>
                  </a:lnTo>
                  <a:lnTo>
                    <a:pt x="27050" y="13462"/>
                  </a:lnTo>
                  <a:lnTo>
                    <a:pt x="2666" y="48260"/>
                  </a:lnTo>
                  <a:lnTo>
                    <a:pt x="635" y="61213"/>
                  </a:lnTo>
                  <a:lnTo>
                    <a:pt x="81" y="66421"/>
                  </a:lnTo>
                  <a:lnTo>
                    <a:pt x="0" y="284099"/>
                  </a:lnTo>
                  <a:lnTo>
                    <a:pt x="1270" y="297814"/>
                  </a:lnTo>
                  <a:lnTo>
                    <a:pt x="27431" y="337693"/>
                  </a:lnTo>
                  <a:lnTo>
                    <a:pt x="67183" y="351155"/>
                  </a:lnTo>
                  <a:lnTo>
                    <a:pt x="575563" y="351282"/>
                  </a:lnTo>
                  <a:lnTo>
                    <a:pt x="582040" y="349885"/>
                  </a:lnTo>
                  <a:lnTo>
                    <a:pt x="618363" y="328675"/>
                  </a:lnTo>
                  <a:lnTo>
                    <a:pt x="620218" y="324485"/>
                  </a:lnTo>
                  <a:lnTo>
                    <a:pt x="67817" y="324485"/>
                  </a:lnTo>
                  <a:lnTo>
                    <a:pt x="54228" y="321818"/>
                  </a:lnTo>
                  <a:lnTo>
                    <a:pt x="43306" y="316357"/>
                  </a:lnTo>
                  <a:lnTo>
                    <a:pt x="34925" y="307594"/>
                  </a:lnTo>
                  <a:lnTo>
                    <a:pt x="28701" y="295148"/>
                  </a:lnTo>
                  <a:lnTo>
                    <a:pt x="27431" y="287400"/>
                  </a:lnTo>
                  <a:lnTo>
                    <a:pt x="27431" y="62611"/>
                  </a:lnTo>
                  <a:lnTo>
                    <a:pt x="45592" y="33274"/>
                  </a:lnTo>
                  <a:lnTo>
                    <a:pt x="567689" y="26797"/>
                  </a:lnTo>
                  <a:lnTo>
                    <a:pt x="608076" y="26797"/>
                  </a:lnTo>
                  <a:lnTo>
                    <a:pt x="608076" y="13843"/>
                  </a:lnTo>
                  <a:lnTo>
                    <a:pt x="595122" y="5461"/>
                  </a:lnTo>
                  <a:lnTo>
                    <a:pt x="574166" y="0"/>
                  </a:lnTo>
                  <a:close/>
                </a:path>
                <a:path w="635635" h="351789">
                  <a:moveTo>
                    <a:pt x="608076" y="13843"/>
                  </a:moveTo>
                  <a:lnTo>
                    <a:pt x="608076" y="288671"/>
                  </a:lnTo>
                  <a:lnTo>
                    <a:pt x="583946" y="321183"/>
                  </a:lnTo>
                  <a:lnTo>
                    <a:pt x="67817" y="324485"/>
                  </a:lnTo>
                  <a:lnTo>
                    <a:pt x="620218" y="324485"/>
                  </a:lnTo>
                  <a:lnTo>
                    <a:pt x="635508" y="289940"/>
                  </a:lnTo>
                  <a:lnTo>
                    <a:pt x="635508" y="66421"/>
                  </a:lnTo>
                  <a:lnTo>
                    <a:pt x="634111" y="52832"/>
                  </a:lnTo>
                  <a:lnTo>
                    <a:pt x="625855" y="32765"/>
                  </a:lnTo>
                  <a:lnTo>
                    <a:pt x="612648" y="16763"/>
                  </a:lnTo>
                  <a:lnTo>
                    <a:pt x="608076" y="13843"/>
                  </a:lnTo>
                  <a:close/>
                </a:path>
                <a:path w="635635" h="351789">
                  <a:moveTo>
                    <a:pt x="608076" y="26797"/>
                  </a:moveTo>
                  <a:lnTo>
                    <a:pt x="567689" y="26797"/>
                  </a:lnTo>
                  <a:lnTo>
                    <a:pt x="572897" y="27432"/>
                  </a:lnTo>
                  <a:lnTo>
                    <a:pt x="605027" y="51562"/>
                  </a:lnTo>
                  <a:lnTo>
                    <a:pt x="608076" y="63881"/>
                  </a:lnTo>
                  <a:lnTo>
                    <a:pt x="608076" y="2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31720" y="3169920"/>
              <a:ext cx="633983" cy="6248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31720" y="2965703"/>
              <a:ext cx="6684645" cy="2286000"/>
            </a:xfrm>
            <a:custGeom>
              <a:avLst/>
              <a:gdLst/>
              <a:ahLst/>
              <a:cxnLst/>
              <a:rect l="l" t="t" r="r" b="b"/>
              <a:pathLst>
                <a:path w="6684645" h="2286000">
                  <a:moveTo>
                    <a:pt x="633603" y="205486"/>
                  </a:moveTo>
                  <a:lnTo>
                    <a:pt x="631571" y="204216"/>
                  </a:lnTo>
                  <a:lnTo>
                    <a:pt x="625729" y="204216"/>
                  </a:lnTo>
                  <a:lnTo>
                    <a:pt x="625729" y="212090"/>
                  </a:lnTo>
                  <a:lnTo>
                    <a:pt x="625729" y="820420"/>
                  </a:lnTo>
                  <a:lnTo>
                    <a:pt x="8509" y="820420"/>
                  </a:lnTo>
                  <a:lnTo>
                    <a:pt x="8509" y="212090"/>
                  </a:lnTo>
                  <a:lnTo>
                    <a:pt x="625729" y="212090"/>
                  </a:lnTo>
                  <a:lnTo>
                    <a:pt x="625729" y="204216"/>
                  </a:lnTo>
                  <a:lnTo>
                    <a:pt x="8509" y="204216"/>
                  </a:lnTo>
                  <a:lnTo>
                    <a:pt x="8509" y="208153"/>
                  </a:lnTo>
                  <a:lnTo>
                    <a:pt x="8509" y="204216"/>
                  </a:lnTo>
                  <a:lnTo>
                    <a:pt x="1905" y="204216"/>
                  </a:lnTo>
                  <a:lnTo>
                    <a:pt x="0" y="205486"/>
                  </a:lnTo>
                  <a:lnTo>
                    <a:pt x="0" y="826897"/>
                  </a:lnTo>
                  <a:lnTo>
                    <a:pt x="1905" y="828802"/>
                  </a:lnTo>
                  <a:lnTo>
                    <a:pt x="4572" y="828802"/>
                  </a:lnTo>
                  <a:lnTo>
                    <a:pt x="8509" y="828802"/>
                  </a:lnTo>
                  <a:lnTo>
                    <a:pt x="625729" y="828802"/>
                  </a:lnTo>
                  <a:lnTo>
                    <a:pt x="629666" y="828802"/>
                  </a:lnTo>
                  <a:lnTo>
                    <a:pt x="631571" y="828802"/>
                  </a:lnTo>
                  <a:lnTo>
                    <a:pt x="633603" y="826897"/>
                  </a:lnTo>
                  <a:lnTo>
                    <a:pt x="633603" y="205486"/>
                  </a:lnTo>
                  <a:close/>
                </a:path>
                <a:path w="6684645" h="2286000">
                  <a:moveTo>
                    <a:pt x="6684264" y="0"/>
                  </a:moveTo>
                  <a:lnTo>
                    <a:pt x="6671183" y="0"/>
                  </a:lnTo>
                  <a:lnTo>
                    <a:pt x="6645783" y="1016"/>
                  </a:lnTo>
                  <a:lnTo>
                    <a:pt x="6615811" y="3175"/>
                  </a:lnTo>
                  <a:lnTo>
                    <a:pt x="6586347" y="7874"/>
                  </a:lnTo>
                  <a:lnTo>
                    <a:pt x="6562344" y="16256"/>
                  </a:lnTo>
                  <a:lnTo>
                    <a:pt x="6561074" y="16891"/>
                  </a:lnTo>
                  <a:lnTo>
                    <a:pt x="6561074" y="17653"/>
                  </a:lnTo>
                  <a:lnTo>
                    <a:pt x="6559804" y="18288"/>
                  </a:lnTo>
                  <a:lnTo>
                    <a:pt x="6559804" y="18923"/>
                  </a:lnTo>
                  <a:lnTo>
                    <a:pt x="6559169" y="18923"/>
                  </a:lnTo>
                  <a:lnTo>
                    <a:pt x="6558534" y="20193"/>
                  </a:lnTo>
                  <a:lnTo>
                    <a:pt x="6557772" y="20828"/>
                  </a:lnTo>
                  <a:lnTo>
                    <a:pt x="6557772" y="21463"/>
                  </a:lnTo>
                  <a:lnTo>
                    <a:pt x="6557137" y="22098"/>
                  </a:lnTo>
                  <a:lnTo>
                    <a:pt x="6557137" y="1122045"/>
                  </a:lnTo>
                  <a:lnTo>
                    <a:pt x="6556502" y="1123315"/>
                  </a:lnTo>
                  <a:lnTo>
                    <a:pt x="6533007" y="1131570"/>
                  </a:lnTo>
                  <a:lnTo>
                    <a:pt x="6504813" y="1135761"/>
                  </a:lnTo>
                  <a:lnTo>
                    <a:pt x="6450965" y="1138936"/>
                  </a:lnTo>
                  <a:lnTo>
                    <a:pt x="6435979" y="1138936"/>
                  </a:lnTo>
                  <a:lnTo>
                    <a:pt x="6433947" y="1140968"/>
                  </a:lnTo>
                  <a:lnTo>
                    <a:pt x="6433947" y="1145540"/>
                  </a:lnTo>
                  <a:lnTo>
                    <a:pt x="6435979" y="1146810"/>
                  </a:lnTo>
                  <a:lnTo>
                    <a:pt x="6450965" y="1147445"/>
                  </a:lnTo>
                  <a:lnTo>
                    <a:pt x="6462649" y="1147445"/>
                  </a:lnTo>
                  <a:lnTo>
                    <a:pt x="6479794" y="1148334"/>
                  </a:lnTo>
                  <a:lnTo>
                    <a:pt x="6544818" y="1157859"/>
                  </a:lnTo>
                  <a:lnTo>
                    <a:pt x="6553200" y="1161161"/>
                  </a:lnTo>
                  <a:lnTo>
                    <a:pt x="6556756" y="1162812"/>
                  </a:lnTo>
                  <a:lnTo>
                    <a:pt x="6557137" y="1163701"/>
                  </a:lnTo>
                  <a:lnTo>
                    <a:pt x="6556502" y="1163066"/>
                  </a:lnTo>
                  <a:lnTo>
                    <a:pt x="6557137" y="1164336"/>
                  </a:lnTo>
                  <a:lnTo>
                    <a:pt x="6557137" y="2263648"/>
                  </a:lnTo>
                  <a:lnTo>
                    <a:pt x="6557772" y="2264283"/>
                  </a:lnTo>
                  <a:lnTo>
                    <a:pt x="6557772" y="2265553"/>
                  </a:lnTo>
                  <a:lnTo>
                    <a:pt x="6558534" y="2265553"/>
                  </a:lnTo>
                  <a:lnTo>
                    <a:pt x="6558534" y="2266188"/>
                  </a:lnTo>
                  <a:lnTo>
                    <a:pt x="6559169" y="2266950"/>
                  </a:lnTo>
                  <a:lnTo>
                    <a:pt x="6580378" y="2276729"/>
                  </a:lnTo>
                  <a:lnTo>
                    <a:pt x="6613525" y="2282444"/>
                  </a:lnTo>
                  <a:lnTo>
                    <a:pt x="6647434" y="2285111"/>
                  </a:lnTo>
                  <a:lnTo>
                    <a:pt x="6671183" y="2285746"/>
                  </a:lnTo>
                  <a:lnTo>
                    <a:pt x="6684264" y="2285746"/>
                  </a:lnTo>
                  <a:lnTo>
                    <a:pt x="6684264" y="2277999"/>
                  </a:lnTo>
                  <a:lnTo>
                    <a:pt x="6671183" y="2277999"/>
                  </a:lnTo>
                  <a:lnTo>
                    <a:pt x="6642100" y="2276348"/>
                  </a:lnTo>
                  <a:lnTo>
                    <a:pt x="6624447" y="2275078"/>
                  </a:lnTo>
                  <a:lnTo>
                    <a:pt x="6606921" y="2273300"/>
                  </a:lnTo>
                  <a:lnTo>
                    <a:pt x="6589776" y="2270760"/>
                  </a:lnTo>
                  <a:lnTo>
                    <a:pt x="6583299" y="2268855"/>
                  </a:lnTo>
                  <a:lnTo>
                    <a:pt x="6579997" y="2268220"/>
                  </a:lnTo>
                  <a:lnTo>
                    <a:pt x="6575298" y="2266569"/>
                  </a:lnTo>
                  <a:lnTo>
                    <a:pt x="6570726" y="2265553"/>
                  </a:lnTo>
                  <a:lnTo>
                    <a:pt x="6566916" y="2263013"/>
                  </a:lnTo>
                  <a:lnTo>
                    <a:pt x="6565646" y="2261616"/>
                  </a:lnTo>
                  <a:lnTo>
                    <a:pt x="6565646" y="2262378"/>
                  </a:lnTo>
                  <a:lnTo>
                    <a:pt x="6565011" y="2260981"/>
                  </a:lnTo>
                  <a:lnTo>
                    <a:pt x="6565011" y="1161161"/>
                  </a:lnTo>
                  <a:lnTo>
                    <a:pt x="6564376" y="1160526"/>
                  </a:lnTo>
                  <a:lnTo>
                    <a:pt x="6564376" y="1159129"/>
                  </a:lnTo>
                  <a:lnTo>
                    <a:pt x="6563741" y="1159129"/>
                  </a:lnTo>
                  <a:lnTo>
                    <a:pt x="6562979" y="1157859"/>
                  </a:lnTo>
                  <a:lnTo>
                    <a:pt x="6540881" y="1147826"/>
                  </a:lnTo>
                  <a:lnTo>
                    <a:pt x="6511798" y="1142873"/>
                  </a:lnTo>
                  <a:lnTo>
                    <a:pt x="6538087" y="1138555"/>
                  </a:lnTo>
                  <a:lnTo>
                    <a:pt x="6561074" y="1129919"/>
                  </a:lnTo>
                  <a:lnTo>
                    <a:pt x="6562344" y="1128522"/>
                  </a:lnTo>
                  <a:lnTo>
                    <a:pt x="6562979" y="1128522"/>
                  </a:lnTo>
                  <a:lnTo>
                    <a:pt x="6562979" y="1127887"/>
                  </a:lnTo>
                  <a:lnTo>
                    <a:pt x="6563741" y="1127252"/>
                  </a:lnTo>
                  <a:lnTo>
                    <a:pt x="6563741" y="1126617"/>
                  </a:lnTo>
                  <a:lnTo>
                    <a:pt x="6564376" y="1126617"/>
                  </a:lnTo>
                  <a:lnTo>
                    <a:pt x="6564376" y="1125347"/>
                  </a:lnTo>
                  <a:lnTo>
                    <a:pt x="6565011" y="1124585"/>
                  </a:lnTo>
                  <a:lnTo>
                    <a:pt x="6565011" y="25400"/>
                  </a:lnTo>
                  <a:lnTo>
                    <a:pt x="6617589" y="11430"/>
                  </a:lnTo>
                  <a:lnTo>
                    <a:pt x="6684264" y="7874"/>
                  </a:lnTo>
                  <a:lnTo>
                    <a:pt x="66842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9220200" y="3843528"/>
            <a:ext cx="360045" cy="472440"/>
            <a:chOff x="9220200" y="3843528"/>
            <a:chExt cx="360045" cy="472440"/>
          </a:xfrm>
        </p:grpSpPr>
        <p:sp>
          <p:nvSpPr>
            <p:cNvPr id="32" name="object 32"/>
            <p:cNvSpPr/>
            <p:nvPr/>
          </p:nvSpPr>
          <p:spPr>
            <a:xfrm>
              <a:off x="9238488" y="3849624"/>
              <a:ext cx="326390" cy="457200"/>
            </a:xfrm>
            <a:custGeom>
              <a:avLst/>
              <a:gdLst/>
              <a:ahLst/>
              <a:cxnLst/>
              <a:rect l="l" t="t" r="r" b="b"/>
              <a:pathLst>
                <a:path w="326390" h="457200">
                  <a:moveTo>
                    <a:pt x="244601" y="0"/>
                  </a:moveTo>
                  <a:lnTo>
                    <a:pt x="81533" y="0"/>
                  </a:lnTo>
                  <a:lnTo>
                    <a:pt x="81533" y="293877"/>
                  </a:lnTo>
                  <a:lnTo>
                    <a:pt x="0" y="293877"/>
                  </a:lnTo>
                  <a:lnTo>
                    <a:pt x="163067" y="457200"/>
                  </a:lnTo>
                  <a:lnTo>
                    <a:pt x="326135" y="293877"/>
                  </a:lnTo>
                  <a:lnTo>
                    <a:pt x="244601" y="293877"/>
                  </a:lnTo>
                  <a:lnTo>
                    <a:pt x="24460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20200" y="4136771"/>
              <a:ext cx="180213" cy="17462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311767" y="3843527"/>
              <a:ext cx="268605" cy="472440"/>
            </a:xfrm>
            <a:custGeom>
              <a:avLst/>
              <a:gdLst/>
              <a:ahLst/>
              <a:cxnLst/>
              <a:rect l="l" t="t" r="r" b="b"/>
              <a:pathLst>
                <a:path w="268604" h="472439">
                  <a:moveTo>
                    <a:pt x="268097" y="293243"/>
                  </a:moveTo>
                  <a:lnTo>
                    <a:pt x="177165" y="293243"/>
                  </a:lnTo>
                  <a:lnTo>
                    <a:pt x="177165" y="0"/>
                  </a:lnTo>
                  <a:lnTo>
                    <a:pt x="176606" y="0"/>
                  </a:lnTo>
                  <a:lnTo>
                    <a:pt x="176606" y="299212"/>
                  </a:lnTo>
                  <a:lnTo>
                    <a:pt x="173113" y="299212"/>
                  </a:lnTo>
                  <a:lnTo>
                    <a:pt x="173113" y="296037"/>
                  </a:lnTo>
                  <a:lnTo>
                    <a:pt x="176606" y="299212"/>
                  </a:lnTo>
                  <a:lnTo>
                    <a:pt x="176606" y="0"/>
                  </a:lnTo>
                  <a:lnTo>
                    <a:pt x="0" y="0"/>
                  </a:lnTo>
                  <a:lnTo>
                    <a:pt x="0" y="293243"/>
                  </a:lnTo>
                  <a:lnTo>
                    <a:pt x="6477" y="293243"/>
                  </a:lnTo>
                  <a:lnTo>
                    <a:pt x="0" y="299720"/>
                  </a:lnTo>
                  <a:lnTo>
                    <a:pt x="0" y="306959"/>
                  </a:lnTo>
                  <a:lnTo>
                    <a:pt x="13716" y="306959"/>
                  </a:lnTo>
                  <a:lnTo>
                    <a:pt x="13716" y="13716"/>
                  </a:lnTo>
                  <a:lnTo>
                    <a:pt x="163449" y="13716"/>
                  </a:lnTo>
                  <a:lnTo>
                    <a:pt x="163449" y="292862"/>
                  </a:lnTo>
                  <a:lnTo>
                    <a:pt x="163449" y="299212"/>
                  </a:lnTo>
                  <a:lnTo>
                    <a:pt x="163449" y="306832"/>
                  </a:lnTo>
                  <a:lnTo>
                    <a:pt x="177165" y="306832"/>
                  </a:lnTo>
                  <a:lnTo>
                    <a:pt x="177165" y="306959"/>
                  </a:lnTo>
                  <a:lnTo>
                    <a:pt x="235458" y="306959"/>
                  </a:lnTo>
                  <a:lnTo>
                    <a:pt x="88646" y="453263"/>
                  </a:lnTo>
                  <a:lnTo>
                    <a:pt x="83693" y="458089"/>
                  </a:lnTo>
                  <a:lnTo>
                    <a:pt x="83693" y="467868"/>
                  </a:lnTo>
                  <a:lnTo>
                    <a:pt x="88265" y="472440"/>
                  </a:lnTo>
                  <a:lnTo>
                    <a:pt x="93472" y="467233"/>
                  </a:lnTo>
                  <a:lnTo>
                    <a:pt x="251714" y="309499"/>
                  </a:lnTo>
                  <a:lnTo>
                    <a:pt x="268097" y="293243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014086" y="4722622"/>
            <a:ext cx="45085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40" dirty="0">
                <a:latin typeface="Arial"/>
                <a:cs typeface="Arial"/>
              </a:rPr>
              <a:t>W</a:t>
            </a:r>
            <a:r>
              <a:rPr sz="1500" b="1" spc="25" dirty="0">
                <a:latin typeface="Arial"/>
                <a:cs typeface="Arial"/>
              </a:rPr>
              <a:t>P</a:t>
            </a:r>
            <a:r>
              <a:rPr sz="1500" b="1" spc="15" dirty="0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017264" y="3779520"/>
            <a:ext cx="4404360" cy="1734185"/>
            <a:chOff x="4017264" y="3779520"/>
            <a:chExt cx="4404360" cy="1734185"/>
          </a:xfrm>
        </p:grpSpPr>
        <p:sp>
          <p:nvSpPr>
            <p:cNvPr id="37" name="object 37"/>
            <p:cNvSpPr/>
            <p:nvPr/>
          </p:nvSpPr>
          <p:spPr>
            <a:xfrm>
              <a:off x="4017264" y="5321807"/>
              <a:ext cx="4114800" cy="191770"/>
            </a:xfrm>
            <a:custGeom>
              <a:avLst/>
              <a:gdLst/>
              <a:ahLst/>
              <a:cxnLst/>
              <a:rect l="l" t="t" r="r" b="b"/>
              <a:pathLst>
                <a:path w="4114800" h="191770">
                  <a:moveTo>
                    <a:pt x="4114673" y="191770"/>
                  </a:moveTo>
                  <a:lnTo>
                    <a:pt x="4112768" y="142494"/>
                  </a:lnTo>
                  <a:lnTo>
                    <a:pt x="4104894" y="103378"/>
                  </a:lnTo>
                  <a:lnTo>
                    <a:pt x="4103624" y="100838"/>
                  </a:lnTo>
                  <a:lnTo>
                    <a:pt x="4103624" y="100203"/>
                  </a:lnTo>
                  <a:lnTo>
                    <a:pt x="4101719" y="97536"/>
                  </a:lnTo>
                  <a:lnTo>
                    <a:pt x="4101719" y="96901"/>
                  </a:lnTo>
                  <a:lnTo>
                    <a:pt x="4100957" y="96901"/>
                  </a:lnTo>
                  <a:lnTo>
                    <a:pt x="4099052" y="94869"/>
                  </a:lnTo>
                  <a:lnTo>
                    <a:pt x="4098417" y="94869"/>
                  </a:lnTo>
                  <a:lnTo>
                    <a:pt x="4097782" y="94234"/>
                  </a:lnTo>
                  <a:lnTo>
                    <a:pt x="4096385" y="94234"/>
                  </a:lnTo>
                  <a:lnTo>
                    <a:pt x="4095750" y="93599"/>
                  </a:lnTo>
                  <a:lnTo>
                    <a:pt x="2073656" y="93599"/>
                  </a:lnTo>
                  <a:lnTo>
                    <a:pt x="2071624" y="91694"/>
                  </a:lnTo>
                  <a:lnTo>
                    <a:pt x="2072386" y="92329"/>
                  </a:lnTo>
                  <a:lnTo>
                    <a:pt x="2063496" y="51816"/>
                  </a:lnTo>
                  <a:lnTo>
                    <a:pt x="2061845" y="13716"/>
                  </a:lnTo>
                  <a:lnTo>
                    <a:pt x="2061210" y="3937"/>
                  </a:lnTo>
                  <a:lnTo>
                    <a:pt x="2061210" y="1270"/>
                  </a:lnTo>
                  <a:lnTo>
                    <a:pt x="2059940" y="0"/>
                  </a:lnTo>
                  <a:lnTo>
                    <a:pt x="2055368" y="0"/>
                  </a:lnTo>
                  <a:lnTo>
                    <a:pt x="2053463" y="1270"/>
                  </a:lnTo>
                  <a:lnTo>
                    <a:pt x="2053463" y="3937"/>
                  </a:lnTo>
                  <a:lnTo>
                    <a:pt x="2053463" y="13081"/>
                  </a:lnTo>
                  <a:lnTo>
                    <a:pt x="2051304" y="51435"/>
                  </a:lnTo>
                  <a:lnTo>
                    <a:pt x="2044319" y="89027"/>
                  </a:lnTo>
                  <a:lnTo>
                    <a:pt x="2043049" y="92329"/>
                  </a:lnTo>
                  <a:lnTo>
                    <a:pt x="2043049" y="91694"/>
                  </a:lnTo>
                  <a:lnTo>
                    <a:pt x="2041906" y="93218"/>
                  </a:lnTo>
                  <a:lnTo>
                    <a:pt x="2041398" y="93599"/>
                  </a:lnTo>
                  <a:lnTo>
                    <a:pt x="18923" y="93599"/>
                  </a:lnTo>
                  <a:lnTo>
                    <a:pt x="18288" y="94234"/>
                  </a:lnTo>
                  <a:lnTo>
                    <a:pt x="16891" y="94234"/>
                  </a:lnTo>
                  <a:lnTo>
                    <a:pt x="16256" y="94869"/>
                  </a:lnTo>
                  <a:lnTo>
                    <a:pt x="15621" y="94869"/>
                  </a:lnTo>
                  <a:lnTo>
                    <a:pt x="13081" y="97536"/>
                  </a:lnTo>
                  <a:lnTo>
                    <a:pt x="11684" y="100203"/>
                  </a:lnTo>
                  <a:lnTo>
                    <a:pt x="11049" y="100203"/>
                  </a:lnTo>
                  <a:lnTo>
                    <a:pt x="11049" y="100838"/>
                  </a:lnTo>
                  <a:lnTo>
                    <a:pt x="2159" y="142875"/>
                  </a:lnTo>
                  <a:lnTo>
                    <a:pt x="0" y="182626"/>
                  </a:lnTo>
                  <a:lnTo>
                    <a:pt x="0" y="191770"/>
                  </a:lnTo>
                  <a:lnTo>
                    <a:pt x="7874" y="191770"/>
                  </a:lnTo>
                  <a:lnTo>
                    <a:pt x="8509" y="182626"/>
                  </a:lnTo>
                  <a:lnTo>
                    <a:pt x="8763" y="163449"/>
                  </a:lnTo>
                  <a:lnTo>
                    <a:pt x="10033" y="144272"/>
                  </a:lnTo>
                  <a:lnTo>
                    <a:pt x="12827" y="125222"/>
                  </a:lnTo>
                  <a:lnTo>
                    <a:pt x="17653" y="106680"/>
                  </a:lnTo>
                  <a:lnTo>
                    <a:pt x="18288" y="105410"/>
                  </a:lnTo>
                  <a:lnTo>
                    <a:pt x="18923" y="104140"/>
                  </a:lnTo>
                  <a:lnTo>
                    <a:pt x="18288" y="104775"/>
                  </a:lnTo>
                  <a:lnTo>
                    <a:pt x="19558" y="102108"/>
                  </a:lnTo>
                  <a:lnTo>
                    <a:pt x="19558" y="102743"/>
                  </a:lnTo>
                  <a:lnTo>
                    <a:pt x="20193" y="102108"/>
                  </a:lnTo>
                  <a:lnTo>
                    <a:pt x="2043684" y="102108"/>
                  </a:lnTo>
                  <a:lnTo>
                    <a:pt x="2044319" y="101473"/>
                  </a:lnTo>
                  <a:lnTo>
                    <a:pt x="2044954" y="101473"/>
                  </a:lnTo>
                  <a:lnTo>
                    <a:pt x="2045589" y="100838"/>
                  </a:lnTo>
                  <a:lnTo>
                    <a:pt x="2046224" y="100838"/>
                  </a:lnTo>
                  <a:lnTo>
                    <a:pt x="2047621" y="98806"/>
                  </a:lnTo>
                  <a:lnTo>
                    <a:pt x="2048256" y="98806"/>
                  </a:lnTo>
                  <a:lnTo>
                    <a:pt x="2048256" y="98171"/>
                  </a:lnTo>
                  <a:lnTo>
                    <a:pt x="2050161" y="96266"/>
                  </a:lnTo>
                  <a:lnTo>
                    <a:pt x="2050161" y="95631"/>
                  </a:lnTo>
                  <a:lnTo>
                    <a:pt x="2051431" y="92329"/>
                  </a:lnTo>
                  <a:lnTo>
                    <a:pt x="2056384" y="74803"/>
                  </a:lnTo>
                  <a:lnTo>
                    <a:pt x="2057527" y="66548"/>
                  </a:lnTo>
                  <a:lnTo>
                    <a:pt x="2058416" y="72898"/>
                  </a:lnTo>
                  <a:lnTo>
                    <a:pt x="2061210" y="84074"/>
                  </a:lnTo>
                  <a:lnTo>
                    <a:pt x="2063242" y="91694"/>
                  </a:lnTo>
                  <a:lnTo>
                    <a:pt x="2064512" y="95631"/>
                  </a:lnTo>
                  <a:lnTo>
                    <a:pt x="2065147" y="95631"/>
                  </a:lnTo>
                  <a:lnTo>
                    <a:pt x="2065147" y="96266"/>
                  </a:lnTo>
                  <a:lnTo>
                    <a:pt x="2066417" y="98171"/>
                  </a:lnTo>
                  <a:lnTo>
                    <a:pt x="2066417" y="98806"/>
                  </a:lnTo>
                  <a:lnTo>
                    <a:pt x="2067179" y="98806"/>
                  </a:lnTo>
                  <a:lnTo>
                    <a:pt x="2068449" y="100838"/>
                  </a:lnTo>
                  <a:lnTo>
                    <a:pt x="2069084" y="100838"/>
                  </a:lnTo>
                  <a:lnTo>
                    <a:pt x="2069719" y="101473"/>
                  </a:lnTo>
                  <a:lnTo>
                    <a:pt x="2070989" y="101473"/>
                  </a:lnTo>
                  <a:lnTo>
                    <a:pt x="2070989" y="102108"/>
                  </a:lnTo>
                  <a:lnTo>
                    <a:pt x="2071624" y="102108"/>
                  </a:lnTo>
                  <a:lnTo>
                    <a:pt x="2073021" y="102108"/>
                  </a:lnTo>
                  <a:lnTo>
                    <a:pt x="2074291" y="102108"/>
                  </a:lnTo>
                  <a:lnTo>
                    <a:pt x="4093845" y="102108"/>
                  </a:lnTo>
                  <a:lnTo>
                    <a:pt x="4094861" y="102108"/>
                  </a:lnTo>
                  <a:lnTo>
                    <a:pt x="4095242" y="102489"/>
                  </a:lnTo>
                  <a:lnTo>
                    <a:pt x="4095750" y="103378"/>
                  </a:lnTo>
                  <a:lnTo>
                    <a:pt x="4096385" y="104775"/>
                  </a:lnTo>
                  <a:lnTo>
                    <a:pt x="4096385" y="104140"/>
                  </a:lnTo>
                  <a:lnTo>
                    <a:pt x="4104767" y="144653"/>
                  </a:lnTo>
                  <a:lnTo>
                    <a:pt x="4106926" y="182626"/>
                  </a:lnTo>
                  <a:lnTo>
                    <a:pt x="4106926" y="191770"/>
                  </a:lnTo>
                  <a:lnTo>
                    <a:pt x="4114673" y="191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10656" y="4806696"/>
              <a:ext cx="136906" cy="1358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61964" y="4887975"/>
              <a:ext cx="31115" cy="436880"/>
            </a:xfrm>
            <a:custGeom>
              <a:avLst/>
              <a:gdLst/>
              <a:ahLst/>
              <a:cxnLst/>
              <a:rect l="l" t="t" r="r" b="b"/>
              <a:pathLst>
                <a:path w="31114" h="436879">
                  <a:moveTo>
                    <a:pt x="30988" y="0"/>
                  </a:moveTo>
                  <a:lnTo>
                    <a:pt x="17145" y="0"/>
                  </a:lnTo>
                  <a:lnTo>
                    <a:pt x="3937" y="0"/>
                  </a:lnTo>
                  <a:lnTo>
                    <a:pt x="3937" y="10414"/>
                  </a:lnTo>
                  <a:lnTo>
                    <a:pt x="0" y="436499"/>
                  </a:lnTo>
                  <a:lnTo>
                    <a:pt x="27686" y="436499"/>
                  </a:lnTo>
                  <a:lnTo>
                    <a:pt x="30861" y="11049"/>
                  </a:lnTo>
                  <a:lnTo>
                    <a:pt x="30988" y="11049"/>
                  </a:lnTo>
                  <a:lnTo>
                    <a:pt x="309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37120" y="3779519"/>
              <a:ext cx="984250" cy="655320"/>
            </a:xfrm>
            <a:custGeom>
              <a:avLst/>
              <a:gdLst/>
              <a:ahLst/>
              <a:cxnLst/>
              <a:rect l="l" t="t" r="r" b="b"/>
              <a:pathLst>
                <a:path w="984250" h="655320">
                  <a:moveTo>
                    <a:pt x="984250" y="112014"/>
                  </a:moveTo>
                  <a:lnTo>
                    <a:pt x="983615" y="105410"/>
                  </a:lnTo>
                  <a:lnTo>
                    <a:pt x="971677" y="64897"/>
                  </a:lnTo>
                  <a:lnTo>
                    <a:pt x="957580" y="46088"/>
                  </a:lnTo>
                  <a:lnTo>
                    <a:pt x="957580" y="118491"/>
                  </a:lnTo>
                  <a:lnTo>
                    <a:pt x="957580" y="537083"/>
                  </a:lnTo>
                  <a:lnTo>
                    <a:pt x="956818" y="541655"/>
                  </a:lnTo>
                  <a:lnTo>
                    <a:pt x="956818" y="546227"/>
                  </a:lnTo>
                  <a:lnTo>
                    <a:pt x="947674" y="577215"/>
                  </a:lnTo>
                  <a:lnTo>
                    <a:pt x="901700" y="620649"/>
                  </a:lnTo>
                  <a:lnTo>
                    <a:pt x="865505" y="628142"/>
                  </a:lnTo>
                  <a:lnTo>
                    <a:pt x="118110" y="628142"/>
                  </a:lnTo>
                  <a:lnTo>
                    <a:pt x="58928" y="605790"/>
                  </a:lnTo>
                  <a:lnTo>
                    <a:pt x="28067" y="550672"/>
                  </a:lnTo>
                  <a:lnTo>
                    <a:pt x="27432" y="545465"/>
                  </a:lnTo>
                  <a:lnTo>
                    <a:pt x="27432" y="541020"/>
                  </a:lnTo>
                  <a:lnTo>
                    <a:pt x="26797" y="536448"/>
                  </a:lnTo>
                  <a:lnTo>
                    <a:pt x="26797" y="118491"/>
                  </a:lnTo>
                  <a:lnTo>
                    <a:pt x="27432" y="113284"/>
                  </a:lnTo>
                  <a:lnTo>
                    <a:pt x="27432" y="108712"/>
                  </a:lnTo>
                  <a:lnTo>
                    <a:pt x="49276" y="58674"/>
                  </a:lnTo>
                  <a:lnTo>
                    <a:pt x="107950" y="27559"/>
                  </a:lnTo>
                  <a:lnTo>
                    <a:pt x="875284" y="27305"/>
                  </a:lnTo>
                  <a:lnTo>
                    <a:pt x="906399" y="36449"/>
                  </a:lnTo>
                  <a:lnTo>
                    <a:pt x="932307" y="55626"/>
                  </a:lnTo>
                  <a:lnTo>
                    <a:pt x="949960" y="82296"/>
                  </a:lnTo>
                  <a:lnTo>
                    <a:pt x="956818" y="113919"/>
                  </a:lnTo>
                  <a:lnTo>
                    <a:pt x="957580" y="118491"/>
                  </a:lnTo>
                  <a:lnTo>
                    <a:pt x="957580" y="46088"/>
                  </a:lnTo>
                  <a:lnTo>
                    <a:pt x="947039" y="32004"/>
                  </a:lnTo>
                  <a:lnTo>
                    <a:pt x="912622" y="9398"/>
                  </a:lnTo>
                  <a:lnTo>
                    <a:pt x="871347" y="0"/>
                  </a:lnTo>
                  <a:lnTo>
                    <a:pt x="118110" y="0"/>
                  </a:lnTo>
                  <a:lnTo>
                    <a:pt x="76835" y="7366"/>
                  </a:lnTo>
                  <a:lnTo>
                    <a:pt x="41148" y="28575"/>
                  </a:lnTo>
                  <a:lnTo>
                    <a:pt x="14859" y="60579"/>
                  </a:lnTo>
                  <a:lnTo>
                    <a:pt x="1270" y="100203"/>
                  </a:lnTo>
                  <a:lnTo>
                    <a:pt x="0" y="112649"/>
                  </a:lnTo>
                  <a:lnTo>
                    <a:pt x="0" y="542925"/>
                  </a:lnTo>
                  <a:lnTo>
                    <a:pt x="8255" y="580390"/>
                  </a:lnTo>
                  <a:lnTo>
                    <a:pt x="52832" y="635381"/>
                  </a:lnTo>
                  <a:lnTo>
                    <a:pt x="89789" y="651637"/>
                  </a:lnTo>
                  <a:lnTo>
                    <a:pt x="118110" y="654939"/>
                  </a:lnTo>
                  <a:lnTo>
                    <a:pt x="871982" y="654939"/>
                  </a:lnTo>
                  <a:lnTo>
                    <a:pt x="919226" y="642366"/>
                  </a:lnTo>
                  <a:lnTo>
                    <a:pt x="952246" y="617728"/>
                  </a:lnTo>
                  <a:lnTo>
                    <a:pt x="974852" y="583311"/>
                  </a:lnTo>
                  <a:lnTo>
                    <a:pt x="984250" y="542290"/>
                  </a:lnTo>
                  <a:lnTo>
                    <a:pt x="984250" y="1120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12560" y="6094221"/>
            <a:ext cx="20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91604" y="3848481"/>
            <a:ext cx="1376680" cy="494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16890" marR="5080" indent="-504825">
              <a:lnSpc>
                <a:spcPct val="102699"/>
              </a:lnSpc>
              <a:spcBef>
                <a:spcPts val="85"/>
              </a:spcBef>
              <a:tabLst>
                <a:tab pos="421005" algn="l"/>
                <a:tab pos="733425" algn="l"/>
              </a:tabLst>
            </a:pPr>
            <a:r>
              <a:rPr sz="1500" b="1" u="sng" spc="10" dirty="0">
                <a:uFill>
                  <a:solidFill>
                    <a:srgbClr val="7E7E7E"/>
                  </a:solidFill>
                </a:uFill>
                <a:latin typeface="Arial"/>
                <a:cs typeface="Arial"/>
              </a:rPr>
              <a:t> 	</a:t>
            </a:r>
            <a:r>
              <a:rPr sz="1500" b="1" spc="10" dirty="0">
                <a:latin typeface="Arial"/>
                <a:cs typeface="Arial"/>
              </a:rPr>
              <a:t>		</a:t>
            </a:r>
            <a:r>
              <a:rPr sz="1500" b="1" spc="-20" dirty="0">
                <a:latin typeface="Arial"/>
                <a:cs typeface="Arial"/>
              </a:rPr>
              <a:t>{</a:t>
            </a:r>
            <a:r>
              <a:rPr sz="1500" b="1" i="1" spc="-20" dirty="0">
                <a:latin typeface="Arial"/>
                <a:cs typeface="Arial"/>
              </a:rPr>
              <a:t>v,a</a:t>
            </a:r>
            <a:r>
              <a:rPr sz="1500" b="1" spc="-20" dirty="0">
                <a:latin typeface="Arial"/>
                <a:cs typeface="Arial"/>
              </a:rPr>
              <a:t>}  </a:t>
            </a:r>
            <a:r>
              <a:rPr sz="1500" b="1" spc="20" dirty="0">
                <a:latin typeface="Arial"/>
                <a:cs typeface="Arial"/>
              </a:rPr>
              <a:t>se</a:t>
            </a:r>
            <a:r>
              <a:rPr sz="1500" b="1" spc="10" dirty="0">
                <a:latin typeface="Arial"/>
                <a:cs typeface="Arial"/>
              </a:rPr>
              <a:t>l</a:t>
            </a:r>
            <a:r>
              <a:rPr sz="1500" b="1" spc="20" dirty="0">
                <a:latin typeface="Arial"/>
                <a:cs typeface="Arial"/>
              </a:rPr>
              <a:t>ec</a:t>
            </a:r>
            <a:r>
              <a:rPr sz="1500" b="1" dirty="0">
                <a:latin typeface="Arial"/>
                <a:cs typeface="Arial"/>
              </a:rPr>
              <a:t>t</a:t>
            </a:r>
            <a:r>
              <a:rPr sz="1500" b="1" spc="-10" dirty="0">
                <a:latin typeface="Arial"/>
                <a:cs typeface="Arial"/>
              </a:rPr>
              <a:t>i</a:t>
            </a:r>
            <a:r>
              <a:rPr sz="1500" b="1" spc="20" dirty="0">
                <a:latin typeface="Arial"/>
                <a:cs typeface="Arial"/>
              </a:rPr>
              <a:t>on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331720" y="3044951"/>
            <a:ext cx="6614159" cy="2319655"/>
            <a:chOff x="2331720" y="3044951"/>
            <a:chExt cx="6614159" cy="2319655"/>
          </a:xfrm>
        </p:grpSpPr>
        <p:sp>
          <p:nvSpPr>
            <p:cNvPr id="44" name="object 44"/>
            <p:cNvSpPr/>
            <p:nvPr/>
          </p:nvSpPr>
          <p:spPr>
            <a:xfrm>
              <a:off x="8406384" y="4090669"/>
              <a:ext cx="276860" cy="30480"/>
            </a:xfrm>
            <a:custGeom>
              <a:avLst/>
              <a:gdLst/>
              <a:ahLst/>
              <a:cxnLst/>
              <a:rect l="l" t="t" r="r" b="b"/>
              <a:pathLst>
                <a:path w="276859" h="30479">
                  <a:moveTo>
                    <a:pt x="276352" y="16510"/>
                  </a:moveTo>
                  <a:lnTo>
                    <a:pt x="275564" y="16510"/>
                  </a:lnTo>
                  <a:lnTo>
                    <a:pt x="275564" y="2540"/>
                  </a:lnTo>
                  <a:lnTo>
                    <a:pt x="184150" y="2540"/>
                  </a:lnTo>
                  <a:lnTo>
                    <a:pt x="184150" y="1905"/>
                  </a:lnTo>
                  <a:lnTo>
                    <a:pt x="185420" y="1905"/>
                  </a:lnTo>
                  <a:lnTo>
                    <a:pt x="184150" y="1689"/>
                  </a:lnTo>
                  <a:lnTo>
                    <a:pt x="184150" y="1270"/>
                  </a:lnTo>
                  <a:lnTo>
                    <a:pt x="182880" y="1270"/>
                  </a:lnTo>
                  <a:lnTo>
                    <a:pt x="182118" y="1270"/>
                  </a:lnTo>
                  <a:lnTo>
                    <a:pt x="178549" y="1270"/>
                  </a:lnTo>
                  <a:lnTo>
                    <a:pt x="178549" y="27940"/>
                  </a:lnTo>
                  <a:lnTo>
                    <a:pt x="178549" y="28575"/>
                  </a:lnTo>
                  <a:lnTo>
                    <a:pt x="176911" y="28194"/>
                  </a:lnTo>
                  <a:lnTo>
                    <a:pt x="176911" y="27940"/>
                  </a:lnTo>
                  <a:lnTo>
                    <a:pt x="178549" y="27940"/>
                  </a:lnTo>
                  <a:lnTo>
                    <a:pt x="178549" y="1270"/>
                  </a:lnTo>
                  <a:lnTo>
                    <a:pt x="129565" y="1270"/>
                  </a:lnTo>
                  <a:lnTo>
                    <a:pt x="129565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6510"/>
                  </a:lnTo>
                  <a:lnTo>
                    <a:pt x="0" y="27940"/>
                  </a:lnTo>
                  <a:lnTo>
                    <a:pt x="165976" y="27940"/>
                  </a:lnTo>
                  <a:lnTo>
                    <a:pt x="165976" y="29210"/>
                  </a:lnTo>
                  <a:lnTo>
                    <a:pt x="176911" y="29210"/>
                  </a:lnTo>
                  <a:lnTo>
                    <a:pt x="176911" y="28829"/>
                  </a:lnTo>
                  <a:lnTo>
                    <a:pt x="178181" y="28829"/>
                  </a:lnTo>
                  <a:lnTo>
                    <a:pt x="178549" y="28854"/>
                  </a:lnTo>
                  <a:lnTo>
                    <a:pt x="178549" y="29210"/>
                  </a:lnTo>
                  <a:lnTo>
                    <a:pt x="262572" y="29210"/>
                  </a:lnTo>
                  <a:lnTo>
                    <a:pt x="262572" y="30480"/>
                  </a:lnTo>
                  <a:lnTo>
                    <a:pt x="270230" y="30480"/>
                  </a:lnTo>
                  <a:lnTo>
                    <a:pt x="270230" y="29210"/>
                  </a:lnTo>
                  <a:lnTo>
                    <a:pt x="271246" y="29210"/>
                  </a:lnTo>
                  <a:lnTo>
                    <a:pt x="271246" y="27940"/>
                  </a:lnTo>
                  <a:lnTo>
                    <a:pt x="276352" y="27940"/>
                  </a:lnTo>
                  <a:lnTo>
                    <a:pt x="276352" y="165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32825" y="4038599"/>
              <a:ext cx="135890" cy="13690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31720" y="4584191"/>
              <a:ext cx="633983" cy="6278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31720" y="3044951"/>
              <a:ext cx="814069" cy="2286000"/>
            </a:xfrm>
            <a:custGeom>
              <a:avLst/>
              <a:gdLst/>
              <a:ahLst/>
              <a:cxnLst/>
              <a:rect l="l" t="t" r="r" b="b"/>
              <a:pathLst>
                <a:path w="814069" h="2286000">
                  <a:moveTo>
                    <a:pt x="632968" y="1543558"/>
                  </a:moveTo>
                  <a:lnTo>
                    <a:pt x="631063" y="1541653"/>
                  </a:lnTo>
                  <a:lnTo>
                    <a:pt x="625221" y="1541653"/>
                  </a:lnTo>
                  <a:lnTo>
                    <a:pt x="625221" y="1550162"/>
                  </a:lnTo>
                  <a:lnTo>
                    <a:pt x="625221" y="2159381"/>
                  </a:lnTo>
                  <a:lnTo>
                    <a:pt x="8509" y="2159381"/>
                  </a:lnTo>
                  <a:lnTo>
                    <a:pt x="8509" y="1550162"/>
                  </a:lnTo>
                  <a:lnTo>
                    <a:pt x="625221" y="1550162"/>
                  </a:lnTo>
                  <a:lnTo>
                    <a:pt x="625221" y="1541653"/>
                  </a:lnTo>
                  <a:lnTo>
                    <a:pt x="1905" y="1541653"/>
                  </a:lnTo>
                  <a:lnTo>
                    <a:pt x="0" y="1543558"/>
                  </a:lnTo>
                  <a:lnTo>
                    <a:pt x="0" y="2165858"/>
                  </a:lnTo>
                  <a:lnTo>
                    <a:pt x="1905" y="2167890"/>
                  </a:lnTo>
                  <a:lnTo>
                    <a:pt x="631063" y="2167890"/>
                  </a:lnTo>
                  <a:lnTo>
                    <a:pt x="632968" y="2165858"/>
                  </a:lnTo>
                  <a:lnTo>
                    <a:pt x="632968" y="2159381"/>
                  </a:lnTo>
                  <a:lnTo>
                    <a:pt x="632968" y="1543558"/>
                  </a:lnTo>
                  <a:close/>
                </a:path>
                <a:path w="814069" h="2286000">
                  <a:moveTo>
                    <a:pt x="695071" y="1151001"/>
                  </a:moveTo>
                  <a:lnTo>
                    <a:pt x="687832" y="1154557"/>
                  </a:lnTo>
                  <a:lnTo>
                    <a:pt x="686435" y="1155954"/>
                  </a:lnTo>
                  <a:lnTo>
                    <a:pt x="684530" y="1157224"/>
                  </a:lnTo>
                  <a:lnTo>
                    <a:pt x="684530" y="1157859"/>
                  </a:lnTo>
                  <a:lnTo>
                    <a:pt x="683260" y="1159129"/>
                  </a:lnTo>
                  <a:lnTo>
                    <a:pt x="683260" y="1159891"/>
                  </a:lnTo>
                  <a:lnTo>
                    <a:pt x="682625" y="1160526"/>
                  </a:lnTo>
                  <a:lnTo>
                    <a:pt x="682625" y="1161796"/>
                  </a:lnTo>
                  <a:lnTo>
                    <a:pt x="681863" y="1163066"/>
                  </a:lnTo>
                  <a:lnTo>
                    <a:pt x="681863" y="2260981"/>
                  </a:lnTo>
                  <a:lnTo>
                    <a:pt x="681228" y="2261616"/>
                  </a:lnTo>
                  <a:lnTo>
                    <a:pt x="681863" y="2261616"/>
                  </a:lnTo>
                  <a:lnTo>
                    <a:pt x="680593" y="2262378"/>
                  </a:lnTo>
                  <a:lnTo>
                    <a:pt x="679958" y="2263013"/>
                  </a:lnTo>
                  <a:lnTo>
                    <a:pt x="675259" y="2266061"/>
                  </a:lnTo>
                  <a:lnTo>
                    <a:pt x="669544" y="2267077"/>
                  </a:lnTo>
                  <a:lnTo>
                    <a:pt x="664337" y="2268855"/>
                  </a:lnTo>
                  <a:lnTo>
                    <a:pt x="657098" y="2270125"/>
                  </a:lnTo>
                  <a:lnTo>
                    <a:pt x="618363" y="2275459"/>
                  </a:lnTo>
                  <a:lnTo>
                    <a:pt x="587375" y="2277364"/>
                  </a:lnTo>
                  <a:lnTo>
                    <a:pt x="575056" y="2277364"/>
                  </a:lnTo>
                  <a:lnTo>
                    <a:pt x="562610" y="2277999"/>
                  </a:lnTo>
                  <a:lnTo>
                    <a:pt x="562610" y="2285746"/>
                  </a:lnTo>
                  <a:lnTo>
                    <a:pt x="575056" y="2285746"/>
                  </a:lnTo>
                  <a:lnTo>
                    <a:pt x="632206" y="2282571"/>
                  </a:lnTo>
                  <a:lnTo>
                    <a:pt x="686435" y="2268220"/>
                  </a:lnTo>
                  <a:lnTo>
                    <a:pt x="687832" y="2267585"/>
                  </a:lnTo>
                  <a:lnTo>
                    <a:pt x="687832" y="2266823"/>
                  </a:lnTo>
                  <a:lnTo>
                    <a:pt x="688467" y="2265553"/>
                  </a:lnTo>
                  <a:lnTo>
                    <a:pt x="689102" y="2265553"/>
                  </a:lnTo>
                  <a:lnTo>
                    <a:pt x="689102" y="2264918"/>
                  </a:lnTo>
                  <a:lnTo>
                    <a:pt x="689737" y="2264283"/>
                  </a:lnTo>
                  <a:lnTo>
                    <a:pt x="689737" y="2263013"/>
                  </a:lnTo>
                  <a:lnTo>
                    <a:pt x="690372" y="2261616"/>
                  </a:lnTo>
                  <a:lnTo>
                    <a:pt x="690372" y="1163447"/>
                  </a:lnTo>
                  <a:lnTo>
                    <a:pt x="691007" y="1163066"/>
                  </a:lnTo>
                  <a:lnTo>
                    <a:pt x="690372" y="1163066"/>
                  </a:lnTo>
                  <a:lnTo>
                    <a:pt x="691007" y="1162431"/>
                  </a:lnTo>
                  <a:lnTo>
                    <a:pt x="693674" y="1161161"/>
                  </a:lnTo>
                  <a:lnTo>
                    <a:pt x="694944" y="1159891"/>
                  </a:lnTo>
                  <a:lnTo>
                    <a:pt x="695071" y="1151001"/>
                  </a:lnTo>
                  <a:close/>
                </a:path>
                <a:path w="814069" h="2286000">
                  <a:moveTo>
                    <a:pt x="813562" y="1140968"/>
                  </a:moveTo>
                  <a:lnTo>
                    <a:pt x="812292" y="1138936"/>
                  </a:lnTo>
                  <a:lnTo>
                    <a:pt x="797306" y="1138936"/>
                  </a:lnTo>
                  <a:lnTo>
                    <a:pt x="749681" y="1136142"/>
                  </a:lnTo>
                  <a:lnTo>
                    <a:pt x="731647" y="1134364"/>
                  </a:lnTo>
                  <a:lnTo>
                    <a:pt x="708025" y="1129919"/>
                  </a:lnTo>
                  <a:lnTo>
                    <a:pt x="705358" y="1129157"/>
                  </a:lnTo>
                  <a:lnTo>
                    <a:pt x="702564" y="1129030"/>
                  </a:lnTo>
                  <a:lnTo>
                    <a:pt x="694944" y="1125601"/>
                  </a:lnTo>
                  <a:lnTo>
                    <a:pt x="691642" y="1123315"/>
                  </a:lnTo>
                  <a:lnTo>
                    <a:pt x="690372" y="1122680"/>
                  </a:lnTo>
                  <a:lnTo>
                    <a:pt x="691007" y="1122680"/>
                  </a:lnTo>
                  <a:lnTo>
                    <a:pt x="690372" y="1122426"/>
                  </a:lnTo>
                  <a:lnTo>
                    <a:pt x="690372" y="24130"/>
                  </a:lnTo>
                  <a:lnTo>
                    <a:pt x="689737" y="22860"/>
                  </a:lnTo>
                  <a:lnTo>
                    <a:pt x="689737" y="21463"/>
                  </a:lnTo>
                  <a:lnTo>
                    <a:pt x="689102" y="20828"/>
                  </a:lnTo>
                  <a:lnTo>
                    <a:pt x="689102" y="20193"/>
                  </a:lnTo>
                  <a:lnTo>
                    <a:pt x="688467" y="20193"/>
                  </a:lnTo>
                  <a:lnTo>
                    <a:pt x="687832" y="18923"/>
                  </a:lnTo>
                  <a:lnTo>
                    <a:pt x="687832" y="18288"/>
                  </a:lnTo>
                  <a:lnTo>
                    <a:pt x="685800" y="16891"/>
                  </a:lnTo>
                  <a:lnTo>
                    <a:pt x="684530" y="15621"/>
                  </a:lnTo>
                  <a:lnTo>
                    <a:pt x="677672" y="12446"/>
                  </a:lnTo>
                  <a:lnTo>
                    <a:pt x="673227" y="10668"/>
                  </a:lnTo>
                  <a:lnTo>
                    <a:pt x="665607" y="9144"/>
                  </a:lnTo>
                  <a:lnTo>
                    <a:pt x="658495" y="7112"/>
                  </a:lnTo>
                  <a:lnTo>
                    <a:pt x="619125" y="2159"/>
                  </a:lnTo>
                  <a:lnTo>
                    <a:pt x="587375" y="0"/>
                  </a:lnTo>
                  <a:lnTo>
                    <a:pt x="562610" y="0"/>
                  </a:lnTo>
                  <a:lnTo>
                    <a:pt x="562610" y="7874"/>
                  </a:lnTo>
                  <a:lnTo>
                    <a:pt x="575056" y="8509"/>
                  </a:lnTo>
                  <a:lnTo>
                    <a:pt x="599440" y="9144"/>
                  </a:lnTo>
                  <a:lnTo>
                    <a:pt x="629031" y="11176"/>
                  </a:lnTo>
                  <a:lnTo>
                    <a:pt x="658241" y="15621"/>
                  </a:lnTo>
                  <a:lnTo>
                    <a:pt x="681228" y="23495"/>
                  </a:lnTo>
                  <a:lnTo>
                    <a:pt x="681863" y="24130"/>
                  </a:lnTo>
                  <a:lnTo>
                    <a:pt x="681228" y="24130"/>
                  </a:lnTo>
                  <a:lnTo>
                    <a:pt x="681863" y="24765"/>
                  </a:lnTo>
                  <a:lnTo>
                    <a:pt x="681863" y="1122680"/>
                  </a:lnTo>
                  <a:lnTo>
                    <a:pt x="682625" y="1123950"/>
                  </a:lnTo>
                  <a:lnTo>
                    <a:pt x="682625" y="1125347"/>
                  </a:lnTo>
                  <a:lnTo>
                    <a:pt x="683260" y="1125982"/>
                  </a:lnTo>
                  <a:lnTo>
                    <a:pt x="683260" y="1126617"/>
                  </a:lnTo>
                  <a:lnTo>
                    <a:pt x="684530" y="1127887"/>
                  </a:lnTo>
                  <a:lnTo>
                    <a:pt x="684530" y="1128522"/>
                  </a:lnTo>
                  <a:lnTo>
                    <a:pt x="708406" y="1138301"/>
                  </a:lnTo>
                  <a:lnTo>
                    <a:pt x="736092" y="1142873"/>
                  </a:lnTo>
                  <a:lnTo>
                    <a:pt x="731393" y="1143381"/>
                  </a:lnTo>
                  <a:lnTo>
                    <a:pt x="713867" y="1146175"/>
                  </a:lnTo>
                  <a:lnTo>
                    <a:pt x="702818" y="1148715"/>
                  </a:lnTo>
                  <a:lnTo>
                    <a:pt x="696341" y="1151255"/>
                  </a:lnTo>
                  <a:lnTo>
                    <a:pt x="696341" y="1159510"/>
                  </a:lnTo>
                  <a:lnTo>
                    <a:pt x="702183" y="1157859"/>
                  </a:lnTo>
                  <a:lnTo>
                    <a:pt x="705358" y="1156589"/>
                  </a:lnTo>
                  <a:lnTo>
                    <a:pt x="715137" y="1154557"/>
                  </a:lnTo>
                  <a:lnTo>
                    <a:pt x="723011" y="1152652"/>
                  </a:lnTo>
                  <a:lnTo>
                    <a:pt x="738378" y="1150747"/>
                  </a:lnTo>
                  <a:lnTo>
                    <a:pt x="753872" y="1149350"/>
                  </a:lnTo>
                  <a:lnTo>
                    <a:pt x="797306" y="1146810"/>
                  </a:lnTo>
                  <a:lnTo>
                    <a:pt x="812292" y="1146810"/>
                  </a:lnTo>
                  <a:lnTo>
                    <a:pt x="813562" y="1144905"/>
                  </a:lnTo>
                  <a:lnTo>
                    <a:pt x="813562" y="1140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462784" y="3947159"/>
              <a:ext cx="326390" cy="454659"/>
            </a:xfrm>
            <a:custGeom>
              <a:avLst/>
              <a:gdLst/>
              <a:ahLst/>
              <a:cxnLst/>
              <a:rect l="l" t="t" r="r" b="b"/>
              <a:pathLst>
                <a:path w="326389" h="454660">
                  <a:moveTo>
                    <a:pt x="244602" y="0"/>
                  </a:moveTo>
                  <a:lnTo>
                    <a:pt x="81534" y="0"/>
                  </a:lnTo>
                  <a:lnTo>
                    <a:pt x="81534" y="291973"/>
                  </a:lnTo>
                  <a:lnTo>
                    <a:pt x="0" y="291973"/>
                  </a:lnTo>
                  <a:lnTo>
                    <a:pt x="163068" y="454151"/>
                  </a:lnTo>
                  <a:lnTo>
                    <a:pt x="326136" y="291973"/>
                  </a:lnTo>
                  <a:lnTo>
                    <a:pt x="244602" y="291973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47544" y="4234306"/>
              <a:ext cx="179578" cy="17462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538857" y="3941063"/>
              <a:ext cx="267970" cy="472440"/>
            </a:xfrm>
            <a:custGeom>
              <a:avLst/>
              <a:gdLst/>
              <a:ahLst/>
              <a:cxnLst/>
              <a:rect l="l" t="t" r="r" b="b"/>
              <a:pathLst>
                <a:path w="267969" h="472439">
                  <a:moveTo>
                    <a:pt x="267970" y="293243"/>
                  </a:moveTo>
                  <a:lnTo>
                    <a:pt x="176657" y="293243"/>
                  </a:lnTo>
                  <a:lnTo>
                    <a:pt x="176657" y="0"/>
                  </a:lnTo>
                  <a:lnTo>
                    <a:pt x="176364" y="0"/>
                  </a:lnTo>
                  <a:lnTo>
                    <a:pt x="176364" y="299466"/>
                  </a:lnTo>
                  <a:lnTo>
                    <a:pt x="172821" y="299466"/>
                  </a:lnTo>
                  <a:lnTo>
                    <a:pt x="172821" y="296291"/>
                  </a:lnTo>
                  <a:lnTo>
                    <a:pt x="176364" y="299466"/>
                  </a:lnTo>
                  <a:lnTo>
                    <a:pt x="176364" y="0"/>
                  </a:lnTo>
                  <a:lnTo>
                    <a:pt x="0" y="0"/>
                  </a:lnTo>
                  <a:lnTo>
                    <a:pt x="0" y="293243"/>
                  </a:lnTo>
                  <a:lnTo>
                    <a:pt x="6477" y="293243"/>
                  </a:lnTo>
                  <a:lnTo>
                    <a:pt x="0" y="299720"/>
                  </a:lnTo>
                  <a:lnTo>
                    <a:pt x="0" y="306959"/>
                  </a:lnTo>
                  <a:lnTo>
                    <a:pt x="13589" y="306959"/>
                  </a:lnTo>
                  <a:lnTo>
                    <a:pt x="13589" y="13716"/>
                  </a:lnTo>
                  <a:lnTo>
                    <a:pt x="162941" y="13716"/>
                  </a:lnTo>
                  <a:lnTo>
                    <a:pt x="162941" y="293116"/>
                  </a:lnTo>
                  <a:lnTo>
                    <a:pt x="162941" y="299466"/>
                  </a:lnTo>
                  <a:lnTo>
                    <a:pt x="162941" y="307086"/>
                  </a:lnTo>
                  <a:lnTo>
                    <a:pt x="176657" y="307086"/>
                  </a:lnTo>
                  <a:lnTo>
                    <a:pt x="176657" y="306959"/>
                  </a:lnTo>
                  <a:lnTo>
                    <a:pt x="234696" y="306959"/>
                  </a:lnTo>
                  <a:lnTo>
                    <a:pt x="88265" y="453263"/>
                  </a:lnTo>
                  <a:lnTo>
                    <a:pt x="83439" y="458089"/>
                  </a:lnTo>
                  <a:lnTo>
                    <a:pt x="83439" y="467868"/>
                  </a:lnTo>
                  <a:lnTo>
                    <a:pt x="88011" y="472440"/>
                  </a:lnTo>
                  <a:lnTo>
                    <a:pt x="93218" y="467233"/>
                  </a:lnTo>
                  <a:lnTo>
                    <a:pt x="250952" y="310134"/>
                  </a:lnTo>
                  <a:lnTo>
                    <a:pt x="267970" y="293243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24088" y="5026151"/>
              <a:ext cx="609600" cy="326390"/>
            </a:xfrm>
            <a:custGeom>
              <a:avLst/>
              <a:gdLst/>
              <a:ahLst/>
              <a:cxnLst/>
              <a:rect l="l" t="t" r="r" b="b"/>
              <a:pathLst>
                <a:path w="609600" h="326389">
                  <a:moveTo>
                    <a:pt x="554735" y="0"/>
                  </a:moveTo>
                  <a:lnTo>
                    <a:pt x="54863" y="0"/>
                  </a:lnTo>
                  <a:lnTo>
                    <a:pt x="33527" y="4318"/>
                  </a:lnTo>
                  <a:lnTo>
                    <a:pt x="16128" y="16128"/>
                  </a:lnTo>
                  <a:lnTo>
                    <a:pt x="4317" y="33527"/>
                  </a:lnTo>
                  <a:lnTo>
                    <a:pt x="0" y="54737"/>
                  </a:lnTo>
                  <a:lnTo>
                    <a:pt x="0" y="272034"/>
                  </a:lnTo>
                  <a:lnTo>
                    <a:pt x="4317" y="293115"/>
                  </a:lnTo>
                  <a:lnTo>
                    <a:pt x="16128" y="310261"/>
                  </a:lnTo>
                  <a:lnTo>
                    <a:pt x="33527" y="321945"/>
                  </a:lnTo>
                  <a:lnTo>
                    <a:pt x="54863" y="326136"/>
                  </a:lnTo>
                  <a:lnTo>
                    <a:pt x="554735" y="326136"/>
                  </a:lnTo>
                  <a:lnTo>
                    <a:pt x="575944" y="321945"/>
                  </a:lnTo>
                  <a:lnTo>
                    <a:pt x="593343" y="310261"/>
                  </a:lnTo>
                  <a:lnTo>
                    <a:pt x="605154" y="293115"/>
                  </a:lnTo>
                  <a:lnTo>
                    <a:pt x="609472" y="272034"/>
                  </a:lnTo>
                  <a:lnTo>
                    <a:pt x="609472" y="54737"/>
                  </a:lnTo>
                  <a:lnTo>
                    <a:pt x="605154" y="33527"/>
                  </a:lnTo>
                  <a:lnTo>
                    <a:pt x="593343" y="16128"/>
                  </a:lnTo>
                  <a:lnTo>
                    <a:pt x="575944" y="4318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11896" y="5010911"/>
              <a:ext cx="634365" cy="353695"/>
            </a:xfrm>
            <a:custGeom>
              <a:avLst/>
              <a:gdLst/>
              <a:ahLst/>
              <a:cxnLst/>
              <a:rect l="l" t="t" r="r" b="b"/>
              <a:pathLst>
                <a:path w="634365" h="353695">
                  <a:moveTo>
                    <a:pt x="633857" y="60071"/>
                  </a:moveTo>
                  <a:lnTo>
                    <a:pt x="632587" y="53467"/>
                  </a:lnTo>
                  <a:lnTo>
                    <a:pt x="624713" y="33401"/>
                  </a:lnTo>
                  <a:lnTo>
                    <a:pt x="611378" y="17018"/>
                  </a:lnTo>
                  <a:lnTo>
                    <a:pt x="607187" y="14300"/>
                  </a:lnTo>
                  <a:lnTo>
                    <a:pt x="607187" y="64008"/>
                  </a:lnTo>
                  <a:lnTo>
                    <a:pt x="607187" y="285242"/>
                  </a:lnTo>
                  <a:lnTo>
                    <a:pt x="605917" y="294386"/>
                  </a:lnTo>
                  <a:lnTo>
                    <a:pt x="582041" y="323088"/>
                  </a:lnTo>
                  <a:lnTo>
                    <a:pt x="67691" y="326390"/>
                  </a:lnTo>
                  <a:lnTo>
                    <a:pt x="54864" y="324104"/>
                  </a:lnTo>
                  <a:lnTo>
                    <a:pt x="28575" y="297053"/>
                  </a:lnTo>
                  <a:lnTo>
                    <a:pt x="26670" y="289179"/>
                  </a:lnTo>
                  <a:lnTo>
                    <a:pt x="26670" y="67945"/>
                  </a:lnTo>
                  <a:lnTo>
                    <a:pt x="27305" y="62611"/>
                  </a:lnTo>
                  <a:lnTo>
                    <a:pt x="42291" y="35941"/>
                  </a:lnTo>
                  <a:lnTo>
                    <a:pt x="45593" y="33274"/>
                  </a:lnTo>
                  <a:lnTo>
                    <a:pt x="566166" y="26797"/>
                  </a:lnTo>
                  <a:lnTo>
                    <a:pt x="571373" y="27432"/>
                  </a:lnTo>
                  <a:lnTo>
                    <a:pt x="603758" y="51562"/>
                  </a:lnTo>
                  <a:lnTo>
                    <a:pt x="607187" y="64008"/>
                  </a:lnTo>
                  <a:lnTo>
                    <a:pt x="607187" y="14300"/>
                  </a:lnTo>
                  <a:lnTo>
                    <a:pt x="593598" y="5461"/>
                  </a:lnTo>
                  <a:lnTo>
                    <a:pt x="572643" y="0"/>
                  </a:lnTo>
                  <a:lnTo>
                    <a:pt x="67056" y="0"/>
                  </a:lnTo>
                  <a:lnTo>
                    <a:pt x="26797" y="13462"/>
                  </a:lnTo>
                  <a:lnTo>
                    <a:pt x="2540" y="48260"/>
                  </a:lnTo>
                  <a:lnTo>
                    <a:pt x="0" y="61341"/>
                  </a:lnTo>
                  <a:lnTo>
                    <a:pt x="0" y="293116"/>
                  </a:lnTo>
                  <a:lnTo>
                    <a:pt x="13716" y="326517"/>
                  </a:lnTo>
                  <a:lnTo>
                    <a:pt x="26670" y="339598"/>
                  </a:lnTo>
                  <a:lnTo>
                    <a:pt x="59436" y="352806"/>
                  </a:lnTo>
                  <a:lnTo>
                    <a:pt x="574040" y="353187"/>
                  </a:lnTo>
                  <a:lnTo>
                    <a:pt x="580517" y="351790"/>
                  </a:lnTo>
                  <a:lnTo>
                    <a:pt x="616966" y="330454"/>
                  </a:lnTo>
                  <a:lnTo>
                    <a:pt x="633857" y="291719"/>
                  </a:lnTo>
                  <a:lnTo>
                    <a:pt x="633857" y="60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409558" y="5049139"/>
            <a:ext cx="451484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45" dirty="0">
                <a:latin typeface="Arial"/>
                <a:cs typeface="Arial"/>
              </a:rPr>
              <a:t>W</a:t>
            </a:r>
            <a:r>
              <a:rPr sz="1500" b="1" spc="25" dirty="0">
                <a:latin typeface="Arial"/>
                <a:cs typeface="Arial"/>
              </a:rPr>
              <a:t>P</a:t>
            </a:r>
            <a:r>
              <a:rPr sz="1500" b="1" spc="15" dirty="0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517648" y="6516623"/>
            <a:ext cx="636905" cy="353695"/>
            <a:chOff x="2517648" y="6516623"/>
            <a:chExt cx="636905" cy="353695"/>
          </a:xfrm>
        </p:grpSpPr>
        <p:sp>
          <p:nvSpPr>
            <p:cNvPr id="55" name="object 55"/>
            <p:cNvSpPr/>
            <p:nvPr/>
          </p:nvSpPr>
          <p:spPr>
            <a:xfrm>
              <a:off x="2532888" y="6531863"/>
              <a:ext cx="609600" cy="323215"/>
            </a:xfrm>
            <a:custGeom>
              <a:avLst/>
              <a:gdLst/>
              <a:ahLst/>
              <a:cxnLst/>
              <a:rect l="l" t="t" r="r" b="b"/>
              <a:pathLst>
                <a:path w="609600" h="323215">
                  <a:moveTo>
                    <a:pt x="555498" y="0"/>
                  </a:moveTo>
                  <a:lnTo>
                    <a:pt x="54101" y="0"/>
                  </a:lnTo>
                  <a:lnTo>
                    <a:pt x="33019" y="4191"/>
                  </a:lnTo>
                  <a:lnTo>
                    <a:pt x="15748" y="15748"/>
                  </a:lnTo>
                  <a:lnTo>
                    <a:pt x="4191" y="32766"/>
                  </a:lnTo>
                  <a:lnTo>
                    <a:pt x="0" y="53848"/>
                  </a:lnTo>
                  <a:lnTo>
                    <a:pt x="0" y="269113"/>
                  </a:lnTo>
                  <a:lnTo>
                    <a:pt x="4191" y="290068"/>
                  </a:lnTo>
                  <a:lnTo>
                    <a:pt x="15748" y="307086"/>
                  </a:lnTo>
                  <a:lnTo>
                    <a:pt x="33019" y="318643"/>
                  </a:lnTo>
                  <a:lnTo>
                    <a:pt x="54101" y="322834"/>
                  </a:lnTo>
                  <a:lnTo>
                    <a:pt x="555498" y="322834"/>
                  </a:lnTo>
                  <a:lnTo>
                    <a:pt x="576580" y="318643"/>
                  </a:lnTo>
                  <a:lnTo>
                    <a:pt x="593851" y="307086"/>
                  </a:lnTo>
                  <a:lnTo>
                    <a:pt x="605409" y="290068"/>
                  </a:lnTo>
                  <a:lnTo>
                    <a:pt x="609600" y="269113"/>
                  </a:lnTo>
                  <a:lnTo>
                    <a:pt x="609600" y="53848"/>
                  </a:lnTo>
                  <a:lnTo>
                    <a:pt x="605409" y="32766"/>
                  </a:lnTo>
                  <a:lnTo>
                    <a:pt x="593851" y="15748"/>
                  </a:lnTo>
                  <a:lnTo>
                    <a:pt x="576580" y="4191"/>
                  </a:lnTo>
                  <a:lnTo>
                    <a:pt x="555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17648" y="6516623"/>
              <a:ext cx="636905" cy="353695"/>
            </a:xfrm>
            <a:custGeom>
              <a:avLst/>
              <a:gdLst/>
              <a:ahLst/>
              <a:cxnLst/>
              <a:rect l="l" t="t" r="r" b="b"/>
              <a:pathLst>
                <a:path w="636905" h="353695">
                  <a:moveTo>
                    <a:pt x="636651" y="67437"/>
                  </a:moveTo>
                  <a:lnTo>
                    <a:pt x="635381" y="53721"/>
                  </a:lnTo>
                  <a:lnTo>
                    <a:pt x="613918" y="17145"/>
                  </a:lnTo>
                  <a:lnTo>
                    <a:pt x="609346" y="15189"/>
                  </a:lnTo>
                  <a:lnTo>
                    <a:pt x="609346" y="64770"/>
                  </a:lnTo>
                  <a:lnTo>
                    <a:pt x="609346" y="290068"/>
                  </a:lnTo>
                  <a:lnTo>
                    <a:pt x="585089" y="322834"/>
                  </a:lnTo>
                  <a:lnTo>
                    <a:pt x="572135" y="326009"/>
                  </a:lnTo>
                  <a:lnTo>
                    <a:pt x="67183" y="326009"/>
                  </a:lnTo>
                  <a:lnTo>
                    <a:pt x="34163" y="308483"/>
                  </a:lnTo>
                  <a:lnTo>
                    <a:pt x="26670" y="284861"/>
                  </a:lnTo>
                  <a:lnTo>
                    <a:pt x="26670" y="68072"/>
                  </a:lnTo>
                  <a:lnTo>
                    <a:pt x="28067" y="58928"/>
                  </a:lnTo>
                  <a:lnTo>
                    <a:pt x="31877" y="47752"/>
                  </a:lnTo>
                  <a:lnTo>
                    <a:pt x="34544" y="44577"/>
                  </a:lnTo>
                  <a:lnTo>
                    <a:pt x="36449" y="41275"/>
                  </a:lnTo>
                  <a:lnTo>
                    <a:pt x="39116" y="38608"/>
                  </a:lnTo>
                  <a:lnTo>
                    <a:pt x="574167" y="27559"/>
                  </a:lnTo>
                  <a:lnTo>
                    <a:pt x="578104" y="28194"/>
                  </a:lnTo>
                  <a:lnTo>
                    <a:pt x="590042" y="33274"/>
                  </a:lnTo>
                  <a:lnTo>
                    <a:pt x="599694" y="41402"/>
                  </a:lnTo>
                  <a:lnTo>
                    <a:pt x="606298" y="52197"/>
                  </a:lnTo>
                  <a:lnTo>
                    <a:pt x="609346" y="64770"/>
                  </a:lnTo>
                  <a:lnTo>
                    <a:pt x="609346" y="15189"/>
                  </a:lnTo>
                  <a:lnTo>
                    <a:pt x="575437" y="635"/>
                  </a:lnTo>
                  <a:lnTo>
                    <a:pt x="67183" y="0"/>
                  </a:lnTo>
                  <a:lnTo>
                    <a:pt x="45339" y="3810"/>
                  </a:lnTo>
                  <a:lnTo>
                    <a:pt x="27051" y="13589"/>
                  </a:lnTo>
                  <a:lnTo>
                    <a:pt x="12573" y="28575"/>
                  </a:lnTo>
                  <a:lnTo>
                    <a:pt x="2667" y="48514"/>
                  </a:lnTo>
                  <a:lnTo>
                    <a:pt x="0" y="61595"/>
                  </a:lnTo>
                  <a:lnTo>
                    <a:pt x="0" y="292735"/>
                  </a:lnTo>
                  <a:lnTo>
                    <a:pt x="26670" y="339725"/>
                  </a:lnTo>
                  <a:lnTo>
                    <a:pt x="67183" y="353568"/>
                  </a:lnTo>
                  <a:lnTo>
                    <a:pt x="569595" y="353568"/>
                  </a:lnTo>
                  <a:lnTo>
                    <a:pt x="576707" y="352933"/>
                  </a:lnTo>
                  <a:lnTo>
                    <a:pt x="583311" y="351663"/>
                  </a:lnTo>
                  <a:lnTo>
                    <a:pt x="602996" y="344297"/>
                  </a:lnTo>
                  <a:lnTo>
                    <a:pt x="609346" y="338963"/>
                  </a:lnTo>
                  <a:lnTo>
                    <a:pt x="619633" y="330327"/>
                  </a:lnTo>
                  <a:lnTo>
                    <a:pt x="631444" y="311912"/>
                  </a:lnTo>
                  <a:lnTo>
                    <a:pt x="636016" y="291338"/>
                  </a:lnTo>
                  <a:lnTo>
                    <a:pt x="636651" y="285496"/>
                  </a:lnTo>
                  <a:lnTo>
                    <a:pt x="636651" y="674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614929" y="6050407"/>
            <a:ext cx="1682750" cy="1003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07975" marR="377825" indent="-116205">
              <a:lnSpc>
                <a:spcPct val="102699"/>
              </a:lnSpc>
              <a:spcBef>
                <a:spcPts val="85"/>
              </a:spcBef>
            </a:pPr>
            <a:r>
              <a:rPr sz="1500" b="1" spc="15" dirty="0">
                <a:latin typeface="Arial"/>
                <a:cs typeface="Arial"/>
              </a:rPr>
              <a:t>Data</a:t>
            </a:r>
            <a:r>
              <a:rPr sz="1500" b="1" spc="-175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mining  </a:t>
            </a:r>
            <a:r>
              <a:rPr sz="1500" b="1" spc="10" dirty="0">
                <a:latin typeface="Arial"/>
                <a:cs typeface="Arial"/>
              </a:rPr>
              <a:t>Classifier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500" b="1" spc="30" dirty="0">
                <a:latin typeface="Arial"/>
                <a:cs typeface="Arial"/>
              </a:rPr>
              <a:t>WP3</a:t>
            </a:r>
            <a:endParaRPr sz="1500">
              <a:latin typeface="Arial"/>
              <a:cs typeface="Arial"/>
            </a:endParaRPr>
          </a:p>
          <a:p>
            <a:pPr marL="1243965">
              <a:lnSpc>
                <a:spcPct val="100000"/>
              </a:lnSpc>
              <a:spcBef>
                <a:spcPts val="50"/>
              </a:spcBef>
            </a:pPr>
            <a:r>
              <a:rPr sz="1500" b="1" spc="45" dirty="0">
                <a:latin typeface="Arial"/>
                <a:cs typeface="Arial"/>
              </a:rPr>
              <a:t>W</a:t>
            </a:r>
            <a:r>
              <a:rPr sz="1500" b="1" spc="25" dirty="0">
                <a:latin typeface="Arial"/>
                <a:cs typeface="Arial"/>
              </a:rPr>
              <a:t>P</a:t>
            </a:r>
            <a:r>
              <a:rPr sz="1500" b="1" spc="20" dirty="0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715882" y="6656958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888888"/>
                </a:solidFill>
                <a:latin typeface="Carlito"/>
                <a:cs typeface="Carlito"/>
              </a:rPr>
              <a:t>62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2895726" y="654177"/>
            <a:ext cx="63480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70" dirty="0">
                <a:latin typeface="Carlito"/>
                <a:cs typeface="Carlito"/>
              </a:rPr>
              <a:t>Detekcja </a:t>
            </a:r>
            <a:r>
              <a:rPr sz="5400" spc="-60" dirty="0">
                <a:latin typeface="Carlito"/>
                <a:cs typeface="Carlito"/>
              </a:rPr>
              <a:t>emocji </a:t>
            </a:r>
            <a:r>
              <a:rPr sz="5400" dirty="0">
                <a:latin typeface="Carlito"/>
                <a:cs typeface="Carlito"/>
              </a:rPr>
              <a:t>z</a:t>
            </a:r>
            <a:r>
              <a:rPr sz="5400" spc="-290" dirty="0">
                <a:latin typeface="Carlito"/>
                <a:cs typeface="Carlito"/>
              </a:rPr>
              <a:t> </a:t>
            </a:r>
            <a:r>
              <a:rPr sz="5400" spc="-55" dirty="0">
                <a:latin typeface="Carlito"/>
                <a:cs typeface="Carlito"/>
              </a:rPr>
              <a:t>głosu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3511" y="2532888"/>
            <a:ext cx="4379595" cy="2350135"/>
            <a:chOff x="2953511" y="2532888"/>
            <a:chExt cx="4379595" cy="2350135"/>
          </a:xfrm>
        </p:grpSpPr>
        <p:sp>
          <p:nvSpPr>
            <p:cNvPr id="3" name="object 3"/>
            <p:cNvSpPr/>
            <p:nvPr/>
          </p:nvSpPr>
          <p:spPr>
            <a:xfrm>
              <a:off x="2959608" y="2535935"/>
              <a:ext cx="4269105" cy="358775"/>
            </a:xfrm>
            <a:custGeom>
              <a:avLst/>
              <a:gdLst/>
              <a:ahLst/>
              <a:cxnLst/>
              <a:rect l="l" t="t" r="r" b="b"/>
              <a:pathLst>
                <a:path w="4269105" h="358775">
                  <a:moveTo>
                    <a:pt x="20701" y="261239"/>
                  </a:moveTo>
                  <a:lnTo>
                    <a:pt x="15875" y="274193"/>
                  </a:lnTo>
                  <a:lnTo>
                    <a:pt x="6350" y="311658"/>
                  </a:lnTo>
                  <a:lnTo>
                    <a:pt x="381" y="350393"/>
                  </a:lnTo>
                  <a:lnTo>
                    <a:pt x="0" y="358521"/>
                  </a:lnTo>
                  <a:lnTo>
                    <a:pt x="2667" y="337947"/>
                  </a:lnTo>
                  <a:lnTo>
                    <a:pt x="11176" y="294513"/>
                  </a:lnTo>
                  <a:lnTo>
                    <a:pt x="20701" y="261239"/>
                  </a:lnTo>
                  <a:close/>
                </a:path>
                <a:path w="4269105" h="358775">
                  <a:moveTo>
                    <a:pt x="353314" y="1790"/>
                  </a:moveTo>
                  <a:lnTo>
                    <a:pt x="309499" y="7874"/>
                  </a:lnTo>
                  <a:lnTo>
                    <a:pt x="272161" y="17526"/>
                  </a:lnTo>
                  <a:lnTo>
                    <a:pt x="236347" y="30734"/>
                  </a:lnTo>
                  <a:lnTo>
                    <a:pt x="170180" y="66675"/>
                  </a:lnTo>
                  <a:lnTo>
                    <a:pt x="112522" y="114300"/>
                  </a:lnTo>
                  <a:lnTo>
                    <a:pt x="65024" y="172085"/>
                  </a:lnTo>
                  <a:lnTo>
                    <a:pt x="29083" y="238379"/>
                  </a:lnTo>
                  <a:lnTo>
                    <a:pt x="26797" y="244602"/>
                  </a:lnTo>
                  <a:lnTo>
                    <a:pt x="39751" y="218313"/>
                  </a:lnTo>
                  <a:lnTo>
                    <a:pt x="59436" y="185801"/>
                  </a:lnTo>
                  <a:lnTo>
                    <a:pt x="82296" y="153162"/>
                  </a:lnTo>
                  <a:lnTo>
                    <a:pt x="108204" y="120523"/>
                  </a:lnTo>
                  <a:lnTo>
                    <a:pt x="168402" y="76962"/>
                  </a:lnTo>
                  <a:lnTo>
                    <a:pt x="202311" y="55118"/>
                  </a:lnTo>
                  <a:lnTo>
                    <a:pt x="238125" y="33540"/>
                  </a:lnTo>
                  <a:lnTo>
                    <a:pt x="275971" y="22618"/>
                  </a:lnTo>
                  <a:lnTo>
                    <a:pt x="353314" y="1790"/>
                  </a:lnTo>
                  <a:close/>
                </a:path>
                <a:path w="4269105" h="358775">
                  <a:moveTo>
                    <a:pt x="3994658" y="889"/>
                  </a:moveTo>
                  <a:lnTo>
                    <a:pt x="3977386" y="0"/>
                  </a:lnTo>
                  <a:lnTo>
                    <a:pt x="387858" y="0"/>
                  </a:lnTo>
                  <a:lnTo>
                    <a:pt x="370713" y="889"/>
                  </a:lnTo>
                  <a:lnTo>
                    <a:pt x="3994658" y="889"/>
                  </a:lnTo>
                  <a:close/>
                </a:path>
                <a:path w="4269105" h="358775">
                  <a:moveTo>
                    <a:pt x="4268851" y="131318"/>
                  </a:moveTo>
                  <a:lnTo>
                    <a:pt x="4225671" y="89166"/>
                  </a:lnTo>
                  <a:lnTo>
                    <a:pt x="4163441" y="47117"/>
                  </a:lnTo>
                  <a:lnTo>
                    <a:pt x="4093464" y="17526"/>
                  </a:lnTo>
                  <a:lnTo>
                    <a:pt x="4056126" y="7874"/>
                  </a:lnTo>
                  <a:lnTo>
                    <a:pt x="4017391" y="2044"/>
                  </a:lnTo>
                  <a:lnTo>
                    <a:pt x="4011168" y="1651"/>
                  </a:lnTo>
                  <a:lnTo>
                    <a:pt x="4089781" y="22618"/>
                  </a:lnTo>
                  <a:lnTo>
                    <a:pt x="4128262" y="33540"/>
                  </a:lnTo>
                  <a:lnTo>
                    <a:pt x="4164965" y="55245"/>
                  </a:lnTo>
                  <a:lnTo>
                    <a:pt x="4199636" y="76962"/>
                  </a:lnTo>
                  <a:lnTo>
                    <a:pt x="4232148" y="98818"/>
                  </a:lnTo>
                  <a:lnTo>
                    <a:pt x="4262120" y="131318"/>
                  </a:lnTo>
                  <a:lnTo>
                    <a:pt x="4268851" y="131318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28840" y="2667762"/>
              <a:ext cx="97916" cy="2496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7359" y="2926079"/>
              <a:ext cx="10160" cy="1649095"/>
            </a:xfrm>
            <a:custGeom>
              <a:avLst/>
              <a:gdLst/>
              <a:ahLst/>
              <a:cxnLst/>
              <a:rect l="l" t="t" r="r" b="b"/>
              <a:pathLst>
                <a:path w="10159" h="1649095">
                  <a:moveTo>
                    <a:pt x="3683" y="1629537"/>
                  </a:moveTo>
                  <a:lnTo>
                    <a:pt x="0" y="1648714"/>
                  </a:lnTo>
                  <a:lnTo>
                    <a:pt x="1905" y="1641475"/>
                  </a:lnTo>
                  <a:lnTo>
                    <a:pt x="3683" y="1629537"/>
                  </a:lnTo>
                  <a:close/>
                </a:path>
                <a:path w="10159" h="1649095">
                  <a:moveTo>
                    <a:pt x="8001" y="1599438"/>
                  </a:moveTo>
                  <a:lnTo>
                    <a:pt x="6350" y="1612138"/>
                  </a:lnTo>
                  <a:lnTo>
                    <a:pt x="7874" y="1602740"/>
                  </a:lnTo>
                  <a:lnTo>
                    <a:pt x="8001" y="1599438"/>
                  </a:lnTo>
                  <a:close/>
                </a:path>
                <a:path w="10159" h="1649095">
                  <a:moveTo>
                    <a:pt x="9906" y="1562862"/>
                  </a:moveTo>
                  <a:lnTo>
                    <a:pt x="9779" y="0"/>
                  </a:lnTo>
                  <a:lnTo>
                    <a:pt x="9144" y="1575562"/>
                  </a:lnTo>
                  <a:lnTo>
                    <a:pt x="9906" y="1562862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3512" y="2532900"/>
              <a:ext cx="4379595" cy="2343785"/>
            </a:xfrm>
            <a:custGeom>
              <a:avLst/>
              <a:gdLst/>
              <a:ahLst/>
              <a:cxnLst/>
              <a:rect l="l" t="t" r="r" b="b"/>
              <a:pathLst>
                <a:path w="4379595" h="2343785">
                  <a:moveTo>
                    <a:pt x="24638" y="2078469"/>
                  </a:moveTo>
                  <a:lnTo>
                    <a:pt x="4572" y="706234"/>
                  </a:lnTo>
                  <a:lnTo>
                    <a:pt x="4572" y="1980806"/>
                  </a:lnTo>
                  <a:lnTo>
                    <a:pt x="5207" y="1980806"/>
                  </a:lnTo>
                  <a:lnTo>
                    <a:pt x="5207" y="1991728"/>
                  </a:lnTo>
                  <a:lnTo>
                    <a:pt x="5842" y="1991728"/>
                  </a:lnTo>
                  <a:lnTo>
                    <a:pt x="5842" y="2002523"/>
                  </a:lnTo>
                  <a:lnTo>
                    <a:pt x="7874" y="2002523"/>
                  </a:lnTo>
                  <a:lnTo>
                    <a:pt x="7874" y="2013445"/>
                  </a:lnTo>
                  <a:lnTo>
                    <a:pt x="9144" y="2013445"/>
                  </a:lnTo>
                  <a:lnTo>
                    <a:pt x="9144" y="2024240"/>
                  </a:lnTo>
                  <a:lnTo>
                    <a:pt x="11049" y="2024240"/>
                  </a:lnTo>
                  <a:lnTo>
                    <a:pt x="11049" y="2035162"/>
                  </a:lnTo>
                  <a:lnTo>
                    <a:pt x="13081" y="2035162"/>
                  </a:lnTo>
                  <a:lnTo>
                    <a:pt x="13081" y="2045957"/>
                  </a:lnTo>
                  <a:lnTo>
                    <a:pt x="15621" y="2045957"/>
                  </a:lnTo>
                  <a:lnTo>
                    <a:pt x="15621" y="2056752"/>
                  </a:lnTo>
                  <a:lnTo>
                    <a:pt x="18288" y="2056752"/>
                  </a:lnTo>
                  <a:lnTo>
                    <a:pt x="18288" y="2067674"/>
                  </a:lnTo>
                  <a:lnTo>
                    <a:pt x="21463" y="2067674"/>
                  </a:lnTo>
                  <a:lnTo>
                    <a:pt x="21463" y="2078469"/>
                  </a:lnTo>
                  <a:lnTo>
                    <a:pt x="24638" y="2078469"/>
                  </a:lnTo>
                  <a:close/>
                </a:path>
                <a:path w="4379595" h="2343785">
                  <a:moveTo>
                    <a:pt x="24765" y="2078469"/>
                  </a:moveTo>
                  <a:lnTo>
                    <a:pt x="24638" y="2078469"/>
                  </a:lnTo>
                  <a:lnTo>
                    <a:pt x="24765" y="2089137"/>
                  </a:lnTo>
                  <a:lnTo>
                    <a:pt x="24765" y="2078469"/>
                  </a:lnTo>
                  <a:close/>
                </a:path>
                <a:path w="4379595" h="2343785">
                  <a:moveTo>
                    <a:pt x="4138930" y="2315832"/>
                  </a:moveTo>
                  <a:lnTo>
                    <a:pt x="4134231" y="2317356"/>
                  </a:lnTo>
                  <a:lnTo>
                    <a:pt x="4096004" y="2328151"/>
                  </a:lnTo>
                  <a:lnTo>
                    <a:pt x="4037584" y="2343772"/>
                  </a:lnTo>
                  <a:lnTo>
                    <a:pt x="4046601" y="2342756"/>
                  </a:lnTo>
                  <a:lnTo>
                    <a:pt x="4085717" y="2334628"/>
                  </a:lnTo>
                  <a:lnTo>
                    <a:pt x="4123309" y="2322690"/>
                  </a:lnTo>
                  <a:lnTo>
                    <a:pt x="4138930" y="2315832"/>
                  </a:lnTo>
                  <a:close/>
                </a:path>
                <a:path w="4379595" h="2343785">
                  <a:moveTo>
                    <a:pt x="4264914" y="2230615"/>
                  </a:moveTo>
                  <a:lnTo>
                    <a:pt x="4236212" y="2252205"/>
                  </a:lnTo>
                  <a:lnTo>
                    <a:pt x="4217162" y="2271636"/>
                  </a:lnTo>
                  <a:lnTo>
                    <a:pt x="4224909" y="2266429"/>
                  </a:lnTo>
                  <a:lnTo>
                    <a:pt x="4254246" y="2241537"/>
                  </a:lnTo>
                  <a:lnTo>
                    <a:pt x="4264914" y="2230615"/>
                  </a:lnTo>
                  <a:close/>
                </a:path>
                <a:path w="4379595" h="2343785">
                  <a:moveTo>
                    <a:pt x="4379595" y="384162"/>
                  </a:moveTo>
                  <a:lnTo>
                    <a:pt x="4374896" y="333489"/>
                  </a:lnTo>
                  <a:lnTo>
                    <a:pt x="4366895" y="294373"/>
                  </a:lnTo>
                  <a:lnTo>
                    <a:pt x="4355084" y="256781"/>
                  </a:lnTo>
                  <a:lnTo>
                    <a:pt x="4339717" y="220967"/>
                  </a:lnTo>
                  <a:lnTo>
                    <a:pt x="4320921" y="187058"/>
                  </a:lnTo>
                  <a:lnTo>
                    <a:pt x="4298950" y="155308"/>
                  </a:lnTo>
                  <a:lnTo>
                    <a:pt x="4274058" y="125844"/>
                  </a:lnTo>
                  <a:lnTo>
                    <a:pt x="4246499" y="99047"/>
                  </a:lnTo>
                  <a:lnTo>
                    <a:pt x="4216400" y="74930"/>
                  </a:lnTo>
                  <a:lnTo>
                    <a:pt x="4184142" y="53835"/>
                  </a:lnTo>
                  <a:lnTo>
                    <a:pt x="4149598" y="35928"/>
                  </a:lnTo>
                  <a:lnTo>
                    <a:pt x="4113403" y="21450"/>
                  </a:lnTo>
                  <a:lnTo>
                    <a:pt x="4075557" y="10655"/>
                  </a:lnTo>
                  <a:lnTo>
                    <a:pt x="4046347" y="5448"/>
                  </a:lnTo>
                  <a:lnTo>
                    <a:pt x="4036187" y="3543"/>
                  </a:lnTo>
                  <a:lnTo>
                    <a:pt x="3985260" y="0"/>
                  </a:lnTo>
                  <a:lnTo>
                    <a:pt x="394208" y="0"/>
                  </a:lnTo>
                  <a:lnTo>
                    <a:pt x="353555" y="2146"/>
                  </a:lnTo>
                  <a:lnTo>
                    <a:pt x="314071" y="8369"/>
                  </a:lnTo>
                  <a:lnTo>
                    <a:pt x="275971" y="18275"/>
                  </a:lnTo>
                  <a:lnTo>
                    <a:pt x="239395" y="32004"/>
                  </a:lnTo>
                  <a:lnTo>
                    <a:pt x="204597" y="49009"/>
                  </a:lnTo>
                  <a:lnTo>
                    <a:pt x="171704" y="69202"/>
                  </a:lnTo>
                  <a:lnTo>
                    <a:pt x="141097" y="92570"/>
                  </a:lnTo>
                  <a:lnTo>
                    <a:pt x="112903" y="118605"/>
                  </a:lnTo>
                  <a:lnTo>
                    <a:pt x="87376" y="147434"/>
                  </a:lnTo>
                  <a:lnTo>
                    <a:pt x="64643" y="178549"/>
                  </a:lnTo>
                  <a:lnTo>
                    <a:pt x="45085" y="211950"/>
                  </a:lnTo>
                  <a:lnTo>
                    <a:pt x="28702" y="247383"/>
                  </a:lnTo>
                  <a:lnTo>
                    <a:pt x="15748" y="284721"/>
                  </a:lnTo>
                  <a:lnTo>
                    <a:pt x="6604" y="323710"/>
                  </a:lnTo>
                  <a:lnTo>
                    <a:pt x="1270" y="363969"/>
                  </a:lnTo>
                  <a:lnTo>
                    <a:pt x="635" y="373748"/>
                  </a:lnTo>
                  <a:lnTo>
                    <a:pt x="635" y="384162"/>
                  </a:lnTo>
                  <a:lnTo>
                    <a:pt x="0" y="393941"/>
                  </a:lnTo>
                  <a:lnTo>
                    <a:pt x="4572" y="706234"/>
                  </a:lnTo>
                  <a:lnTo>
                    <a:pt x="4572" y="374510"/>
                  </a:lnTo>
                  <a:lnTo>
                    <a:pt x="8890" y="341871"/>
                  </a:lnTo>
                  <a:lnTo>
                    <a:pt x="17399" y="298437"/>
                  </a:lnTo>
                  <a:lnTo>
                    <a:pt x="29718" y="255003"/>
                  </a:lnTo>
                  <a:lnTo>
                    <a:pt x="65532" y="189979"/>
                  </a:lnTo>
                  <a:lnTo>
                    <a:pt x="88519" y="157340"/>
                  </a:lnTo>
                  <a:lnTo>
                    <a:pt x="114427" y="124828"/>
                  </a:lnTo>
                  <a:lnTo>
                    <a:pt x="132207" y="111493"/>
                  </a:lnTo>
                  <a:lnTo>
                    <a:pt x="134874" y="108699"/>
                  </a:lnTo>
                  <a:lnTo>
                    <a:pt x="163576" y="84696"/>
                  </a:lnTo>
                  <a:lnTo>
                    <a:pt x="198628" y="61582"/>
                  </a:lnTo>
                  <a:lnTo>
                    <a:pt x="235077" y="42659"/>
                  </a:lnTo>
                  <a:lnTo>
                    <a:pt x="239903" y="40754"/>
                  </a:lnTo>
                  <a:lnTo>
                    <a:pt x="244348" y="37960"/>
                  </a:lnTo>
                  <a:lnTo>
                    <a:pt x="253492" y="35420"/>
                  </a:lnTo>
                  <a:lnTo>
                    <a:pt x="272796" y="27800"/>
                  </a:lnTo>
                  <a:lnTo>
                    <a:pt x="311912" y="17132"/>
                  </a:lnTo>
                  <a:lnTo>
                    <a:pt x="329946" y="14351"/>
                  </a:lnTo>
                  <a:lnTo>
                    <a:pt x="362966" y="5448"/>
                  </a:lnTo>
                  <a:lnTo>
                    <a:pt x="4015867" y="5448"/>
                  </a:lnTo>
                  <a:lnTo>
                    <a:pt x="4044569" y="13068"/>
                  </a:lnTo>
                  <a:lnTo>
                    <a:pt x="4083304" y="20955"/>
                  </a:lnTo>
                  <a:lnTo>
                    <a:pt x="4120134" y="32499"/>
                  </a:lnTo>
                  <a:lnTo>
                    <a:pt x="4126103" y="35179"/>
                  </a:lnTo>
                  <a:lnTo>
                    <a:pt x="4136263" y="37960"/>
                  </a:lnTo>
                  <a:lnTo>
                    <a:pt x="4145534" y="43421"/>
                  </a:lnTo>
                  <a:lnTo>
                    <a:pt x="4155313" y="47752"/>
                  </a:lnTo>
                  <a:lnTo>
                    <a:pt x="4188587" y="66154"/>
                  </a:lnTo>
                  <a:lnTo>
                    <a:pt x="4219702" y="87630"/>
                  </a:lnTo>
                  <a:lnTo>
                    <a:pt x="4230497" y="96761"/>
                  </a:lnTo>
                  <a:lnTo>
                    <a:pt x="4240149" y="103111"/>
                  </a:lnTo>
                  <a:lnTo>
                    <a:pt x="4247007" y="110604"/>
                  </a:lnTo>
                  <a:lnTo>
                    <a:pt x="4248531" y="111874"/>
                  </a:lnTo>
                  <a:lnTo>
                    <a:pt x="4271772" y="135623"/>
                  </a:lnTo>
                  <a:lnTo>
                    <a:pt x="4277233" y="135623"/>
                  </a:lnTo>
                  <a:lnTo>
                    <a:pt x="4277233" y="141846"/>
                  </a:lnTo>
                  <a:lnTo>
                    <a:pt x="4281043" y="146545"/>
                  </a:lnTo>
                  <a:lnTo>
                    <a:pt x="4286377" y="146545"/>
                  </a:lnTo>
                  <a:lnTo>
                    <a:pt x="4287901" y="155181"/>
                  </a:lnTo>
                  <a:lnTo>
                    <a:pt x="4289679" y="157340"/>
                  </a:lnTo>
                  <a:lnTo>
                    <a:pt x="4295521" y="157340"/>
                  </a:lnTo>
                  <a:lnTo>
                    <a:pt x="4295521" y="164579"/>
                  </a:lnTo>
                  <a:lnTo>
                    <a:pt x="4298442" y="168262"/>
                  </a:lnTo>
                  <a:lnTo>
                    <a:pt x="4303268" y="168262"/>
                  </a:lnTo>
                  <a:lnTo>
                    <a:pt x="4304411" y="177406"/>
                  </a:lnTo>
                  <a:lnTo>
                    <a:pt x="4305554" y="179057"/>
                  </a:lnTo>
                  <a:lnTo>
                    <a:pt x="4311142" y="179057"/>
                  </a:lnTo>
                  <a:lnTo>
                    <a:pt x="4311650" y="188582"/>
                  </a:lnTo>
                  <a:lnTo>
                    <a:pt x="4312539" y="189979"/>
                  </a:lnTo>
                  <a:lnTo>
                    <a:pt x="4317619" y="189979"/>
                  </a:lnTo>
                  <a:lnTo>
                    <a:pt x="4317619" y="197599"/>
                  </a:lnTo>
                  <a:lnTo>
                    <a:pt x="4319524" y="200774"/>
                  </a:lnTo>
                  <a:lnTo>
                    <a:pt x="4324096" y="200774"/>
                  </a:lnTo>
                  <a:lnTo>
                    <a:pt x="4324096" y="209537"/>
                  </a:lnTo>
                  <a:lnTo>
                    <a:pt x="4325239" y="211696"/>
                  </a:lnTo>
                  <a:lnTo>
                    <a:pt x="4330700" y="211696"/>
                  </a:lnTo>
                  <a:lnTo>
                    <a:pt x="4330827" y="222491"/>
                  </a:lnTo>
                  <a:lnTo>
                    <a:pt x="4335907" y="222491"/>
                  </a:lnTo>
                  <a:lnTo>
                    <a:pt x="4335907" y="232143"/>
                  </a:lnTo>
                  <a:lnTo>
                    <a:pt x="4336542" y="233286"/>
                  </a:lnTo>
                  <a:lnTo>
                    <a:pt x="4341114" y="233286"/>
                  </a:lnTo>
                  <a:lnTo>
                    <a:pt x="4341114" y="244208"/>
                  </a:lnTo>
                  <a:lnTo>
                    <a:pt x="4345686" y="244208"/>
                  </a:lnTo>
                  <a:lnTo>
                    <a:pt x="4345686" y="255003"/>
                  </a:lnTo>
                  <a:lnTo>
                    <a:pt x="4350258" y="255003"/>
                  </a:lnTo>
                  <a:lnTo>
                    <a:pt x="4350258" y="265925"/>
                  </a:lnTo>
                  <a:lnTo>
                    <a:pt x="4354068" y="265925"/>
                  </a:lnTo>
                  <a:lnTo>
                    <a:pt x="4354068" y="276720"/>
                  </a:lnTo>
                  <a:lnTo>
                    <a:pt x="4357370" y="276720"/>
                  </a:lnTo>
                  <a:lnTo>
                    <a:pt x="4357370" y="287642"/>
                  </a:lnTo>
                  <a:lnTo>
                    <a:pt x="4360672" y="287642"/>
                  </a:lnTo>
                  <a:lnTo>
                    <a:pt x="4360672" y="298437"/>
                  </a:lnTo>
                  <a:lnTo>
                    <a:pt x="4363847" y="298437"/>
                  </a:lnTo>
                  <a:lnTo>
                    <a:pt x="4363847" y="309359"/>
                  </a:lnTo>
                  <a:lnTo>
                    <a:pt x="4366514" y="309359"/>
                  </a:lnTo>
                  <a:lnTo>
                    <a:pt x="4366514" y="320154"/>
                  </a:lnTo>
                  <a:lnTo>
                    <a:pt x="4368419" y="320154"/>
                  </a:lnTo>
                  <a:lnTo>
                    <a:pt x="4368419" y="331076"/>
                  </a:lnTo>
                  <a:lnTo>
                    <a:pt x="4370451" y="331076"/>
                  </a:lnTo>
                  <a:lnTo>
                    <a:pt x="4370451" y="341871"/>
                  </a:lnTo>
                  <a:lnTo>
                    <a:pt x="4371721" y="341871"/>
                  </a:lnTo>
                  <a:lnTo>
                    <a:pt x="4371721" y="352793"/>
                  </a:lnTo>
                  <a:lnTo>
                    <a:pt x="4372991" y="352793"/>
                  </a:lnTo>
                  <a:lnTo>
                    <a:pt x="4372991" y="363588"/>
                  </a:lnTo>
                  <a:lnTo>
                    <a:pt x="4374388" y="363588"/>
                  </a:lnTo>
                  <a:lnTo>
                    <a:pt x="4374388" y="374510"/>
                  </a:lnTo>
                  <a:lnTo>
                    <a:pt x="4375023" y="374510"/>
                  </a:lnTo>
                  <a:lnTo>
                    <a:pt x="4375023" y="385305"/>
                  </a:lnTo>
                  <a:lnTo>
                    <a:pt x="4375658" y="385305"/>
                  </a:lnTo>
                  <a:lnTo>
                    <a:pt x="4375023" y="1980806"/>
                  </a:lnTo>
                  <a:lnTo>
                    <a:pt x="4362450" y="2056752"/>
                  </a:lnTo>
                  <a:lnTo>
                    <a:pt x="4350131" y="2100186"/>
                  </a:lnTo>
                  <a:lnTo>
                    <a:pt x="4314317" y="2165337"/>
                  </a:lnTo>
                  <a:lnTo>
                    <a:pt x="4291203" y="2197976"/>
                  </a:lnTo>
                  <a:lnTo>
                    <a:pt x="4265422" y="2230107"/>
                  </a:lnTo>
                  <a:lnTo>
                    <a:pt x="4281170" y="2213978"/>
                  </a:lnTo>
                  <a:lnTo>
                    <a:pt x="4305173" y="2184006"/>
                  </a:lnTo>
                  <a:lnTo>
                    <a:pt x="4326255" y="2151748"/>
                  </a:lnTo>
                  <a:lnTo>
                    <a:pt x="4344162" y="2117331"/>
                  </a:lnTo>
                  <a:lnTo>
                    <a:pt x="4358640" y="2081136"/>
                  </a:lnTo>
                  <a:lnTo>
                    <a:pt x="4369435" y="2043290"/>
                  </a:lnTo>
                  <a:lnTo>
                    <a:pt x="4376547" y="2003920"/>
                  </a:lnTo>
                  <a:lnTo>
                    <a:pt x="4379595" y="1963407"/>
                  </a:lnTo>
                  <a:lnTo>
                    <a:pt x="4379595" y="384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56559" y="2535936"/>
              <a:ext cx="4370705" cy="2340610"/>
            </a:xfrm>
            <a:custGeom>
              <a:avLst/>
              <a:gdLst/>
              <a:ahLst/>
              <a:cxnLst/>
              <a:rect l="l" t="t" r="r" b="b"/>
              <a:pathLst>
                <a:path w="4370705" h="2340610">
                  <a:moveTo>
                    <a:pt x="3980307" y="0"/>
                  </a:moveTo>
                  <a:lnTo>
                    <a:pt x="389636" y="0"/>
                  </a:lnTo>
                  <a:lnTo>
                    <a:pt x="349757" y="2032"/>
                  </a:lnTo>
                  <a:lnTo>
                    <a:pt x="311150" y="7874"/>
                  </a:lnTo>
                  <a:lnTo>
                    <a:pt x="273812" y="17525"/>
                  </a:lnTo>
                  <a:lnTo>
                    <a:pt x="237997" y="30607"/>
                  </a:lnTo>
                  <a:lnTo>
                    <a:pt x="171831" y="66548"/>
                  </a:lnTo>
                  <a:lnTo>
                    <a:pt x="114172" y="114173"/>
                  </a:lnTo>
                  <a:lnTo>
                    <a:pt x="66547" y="171958"/>
                  </a:lnTo>
                  <a:lnTo>
                    <a:pt x="30606" y="238125"/>
                  </a:lnTo>
                  <a:lnTo>
                    <a:pt x="17525" y="273939"/>
                  </a:lnTo>
                  <a:lnTo>
                    <a:pt x="7873" y="311277"/>
                  </a:lnTo>
                  <a:lnTo>
                    <a:pt x="2031" y="349885"/>
                  </a:lnTo>
                  <a:lnTo>
                    <a:pt x="0" y="389763"/>
                  </a:lnTo>
                  <a:lnTo>
                    <a:pt x="0" y="1950720"/>
                  </a:lnTo>
                  <a:lnTo>
                    <a:pt x="2031" y="1990471"/>
                  </a:lnTo>
                  <a:lnTo>
                    <a:pt x="7873" y="2029206"/>
                  </a:lnTo>
                  <a:lnTo>
                    <a:pt x="17525" y="2066544"/>
                  </a:lnTo>
                  <a:lnTo>
                    <a:pt x="30606" y="2102358"/>
                  </a:lnTo>
                  <a:lnTo>
                    <a:pt x="66547" y="2168525"/>
                  </a:lnTo>
                  <a:lnTo>
                    <a:pt x="114172" y="2226183"/>
                  </a:lnTo>
                  <a:lnTo>
                    <a:pt x="171831" y="2273808"/>
                  </a:lnTo>
                  <a:lnTo>
                    <a:pt x="237997" y="2309749"/>
                  </a:lnTo>
                  <a:lnTo>
                    <a:pt x="273812" y="2322830"/>
                  </a:lnTo>
                  <a:lnTo>
                    <a:pt x="311150" y="2332482"/>
                  </a:lnTo>
                  <a:lnTo>
                    <a:pt x="349757" y="2338451"/>
                  </a:lnTo>
                  <a:lnTo>
                    <a:pt x="389636" y="2340483"/>
                  </a:lnTo>
                  <a:lnTo>
                    <a:pt x="3980307" y="2340483"/>
                  </a:lnTo>
                  <a:lnTo>
                    <a:pt x="4020312" y="2338451"/>
                  </a:lnTo>
                  <a:lnTo>
                    <a:pt x="4059046" y="2332482"/>
                  </a:lnTo>
                  <a:lnTo>
                    <a:pt x="4096385" y="2322830"/>
                  </a:lnTo>
                  <a:lnTo>
                    <a:pt x="4132325" y="2309749"/>
                  </a:lnTo>
                  <a:lnTo>
                    <a:pt x="4198620" y="2273808"/>
                  </a:lnTo>
                  <a:lnTo>
                    <a:pt x="4256405" y="2226183"/>
                  </a:lnTo>
                  <a:lnTo>
                    <a:pt x="4304030" y="2168525"/>
                  </a:lnTo>
                  <a:lnTo>
                    <a:pt x="4339970" y="2102358"/>
                  </a:lnTo>
                  <a:lnTo>
                    <a:pt x="4353051" y="2066544"/>
                  </a:lnTo>
                  <a:lnTo>
                    <a:pt x="4362704" y="2029206"/>
                  </a:lnTo>
                  <a:lnTo>
                    <a:pt x="4368545" y="1990471"/>
                  </a:lnTo>
                  <a:lnTo>
                    <a:pt x="4370578" y="1950720"/>
                  </a:lnTo>
                  <a:lnTo>
                    <a:pt x="4370578" y="389763"/>
                  </a:lnTo>
                  <a:lnTo>
                    <a:pt x="4368545" y="349885"/>
                  </a:lnTo>
                  <a:lnTo>
                    <a:pt x="4362704" y="311277"/>
                  </a:lnTo>
                  <a:lnTo>
                    <a:pt x="4353051" y="273939"/>
                  </a:lnTo>
                  <a:lnTo>
                    <a:pt x="4339970" y="238125"/>
                  </a:lnTo>
                  <a:lnTo>
                    <a:pt x="4304030" y="171958"/>
                  </a:lnTo>
                  <a:lnTo>
                    <a:pt x="4256405" y="114173"/>
                  </a:lnTo>
                  <a:lnTo>
                    <a:pt x="4198620" y="66548"/>
                  </a:lnTo>
                  <a:lnTo>
                    <a:pt x="4132325" y="30607"/>
                  </a:lnTo>
                  <a:lnTo>
                    <a:pt x="4096385" y="17525"/>
                  </a:lnTo>
                  <a:lnTo>
                    <a:pt x="4059046" y="7874"/>
                  </a:lnTo>
                  <a:lnTo>
                    <a:pt x="4020312" y="2032"/>
                  </a:lnTo>
                  <a:lnTo>
                    <a:pt x="3980307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3512" y="2532900"/>
              <a:ext cx="4379595" cy="2350135"/>
            </a:xfrm>
            <a:custGeom>
              <a:avLst/>
              <a:gdLst/>
              <a:ahLst/>
              <a:cxnLst/>
              <a:rect l="l" t="t" r="r" b="b"/>
              <a:pathLst>
                <a:path w="4379595" h="2350135">
                  <a:moveTo>
                    <a:pt x="4379595" y="384543"/>
                  </a:moveTo>
                  <a:lnTo>
                    <a:pt x="4378833" y="374129"/>
                  </a:lnTo>
                  <a:lnTo>
                    <a:pt x="4374896" y="333743"/>
                  </a:lnTo>
                  <a:lnTo>
                    <a:pt x="4371721" y="318223"/>
                  </a:lnTo>
                  <a:lnTo>
                    <a:pt x="4371721" y="394322"/>
                  </a:lnTo>
                  <a:lnTo>
                    <a:pt x="4371721" y="1965439"/>
                  </a:lnTo>
                  <a:lnTo>
                    <a:pt x="4367022" y="2014969"/>
                  </a:lnTo>
                  <a:lnTo>
                    <a:pt x="4359021" y="2053323"/>
                  </a:lnTo>
                  <a:lnTo>
                    <a:pt x="4347464" y="2090153"/>
                  </a:lnTo>
                  <a:lnTo>
                    <a:pt x="4332351" y="2125332"/>
                  </a:lnTo>
                  <a:lnTo>
                    <a:pt x="4292600" y="2189594"/>
                  </a:lnTo>
                  <a:lnTo>
                    <a:pt x="4241419" y="2244585"/>
                  </a:lnTo>
                  <a:lnTo>
                    <a:pt x="4180459" y="2288781"/>
                  </a:lnTo>
                  <a:lnTo>
                    <a:pt x="4111244" y="2320531"/>
                  </a:lnTo>
                  <a:lnTo>
                    <a:pt x="4074160" y="2331326"/>
                  </a:lnTo>
                  <a:lnTo>
                    <a:pt x="4035552" y="2338311"/>
                  </a:lnTo>
                  <a:lnTo>
                    <a:pt x="3995801" y="2341486"/>
                  </a:lnTo>
                  <a:lnTo>
                    <a:pt x="394208" y="2341486"/>
                  </a:lnTo>
                  <a:lnTo>
                    <a:pt x="354584" y="2339581"/>
                  </a:lnTo>
                  <a:lnTo>
                    <a:pt x="315849" y="2333612"/>
                  </a:lnTo>
                  <a:lnTo>
                    <a:pt x="278511" y="2323833"/>
                  </a:lnTo>
                  <a:lnTo>
                    <a:pt x="242697" y="2310498"/>
                  </a:lnTo>
                  <a:lnTo>
                    <a:pt x="208407" y="2293861"/>
                  </a:lnTo>
                  <a:lnTo>
                    <a:pt x="146177" y="2251062"/>
                  </a:lnTo>
                  <a:lnTo>
                    <a:pt x="93345" y="2197214"/>
                  </a:lnTo>
                  <a:lnTo>
                    <a:pt x="51816" y="2133841"/>
                  </a:lnTo>
                  <a:lnTo>
                    <a:pt x="35814" y="2099043"/>
                  </a:lnTo>
                  <a:lnTo>
                    <a:pt x="23368" y="2062467"/>
                  </a:lnTo>
                  <a:lnTo>
                    <a:pt x="14605" y="2024367"/>
                  </a:lnTo>
                  <a:lnTo>
                    <a:pt x="9779" y="1984997"/>
                  </a:lnTo>
                  <a:lnTo>
                    <a:pt x="8509" y="1965439"/>
                  </a:lnTo>
                  <a:lnTo>
                    <a:pt x="8509" y="384543"/>
                  </a:lnTo>
                  <a:lnTo>
                    <a:pt x="16764" y="315201"/>
                  </a:lnTo>
                  <a:lnTo>
                    <a:pt x="27051" y="276212"/>
                  </a:lnTo>
                  <a:lnTo>
                    <a:pt x="41402" y="238620"/>
                  </a:lnTo>
                  <a:lnTo>
                    <a:pt x="59436" y="202806"/>
                  </a:lnTo>
                  <a:lnTo>
                    <a:pt x="81026" y="169024"/>
                  </a:lnTo>
                  <a:lnTo>
                    <a:pt x="106299" y="137528"/>
                  </a:lnTo>
                  <a:lnTo>
                    <a:pt x="134874" y="108826"/>
                  </a:lnTo>
                  <a:lnTo>
                    <a:pt x="198628" y="61582"/>
                  </a:lnTo>
                  <a:lnTo>
                    <a:pt x="235077" y="42659"/>
                  </a:lnTo>
                  <a:lnTo>
                    <a:pt x="272796" y="27800"/>
                  </a:lnTo>
                  <a:lnTo>
                    <a:pt x="311912" y="17259"/>
                  </a:lnTo>
                  <a:lnTo>
                    <a:pt x="352298" y="10782"/>
                  </a:lnTo>
                  <a:lnTo>
                    <a:pt x="394208" y="8496"/>
                  </a:lnTo>
                  <a:lnTo>
                    <a:pt x="3995801" y="8496"/>
                  </a:lnTo>
                  <a:lnTo>
                    <a:pt x="4045077" y="13068"/>
                  </a:lnTo>
                  <a:lnTo>
                    <a:pt x="4083304" y="20955"/>
                  </a:lnTo>
                  <a:lnTo>
                    <a:pt x="4120134" y="32626"/>
                  </a:lnTo>
                  <a:lnTo>
                    <a:pt x="4155313" y="47752"/>
                  </a:lnTo>
                  <a:lnTo>
                    <a:pt x="4219702" y="87630"/>
                  </a:lnTo>
                  <a:lnTo>
                    <a:pt x="4274947" y="139052"/>
                  </a:lnTo>
                  <a:lnTo>
                    <a:pt x="4319143" y="200266"/>
                  </a:lnTo>
                  <a:lnTo>
                    <a:pt x="4350893" y="269481"/>
                  </a:lnTo>
                  <a:lnTo>
                    <a:pt x="4361434" y="306565"/>
                  </a:lnTo>
                  <a:lnTo>
                    <a:pt x="4368292" y="345046"/>
                  </a:lnTo>
                  <a:lnTo>
                    <a:pt x="4371721" y="394322"/>
                  </a:lnTo>
                  <a:lnTo>
                    <a:pt x="4371721" y="318223"/>
                  </a:lnTo>
                  <a:lnTo>
                    <a:pt x="4355084" y="257035"/>
                  </a:lnTo>
                  <a:lnTo>
                    <a:pt x="4339717" y="221221"/>
                  </a:lnTo>
                  <a:lnTo>
                    <a:pt x="4320921" y="187185"/>
                  </a:lnTo>
                  <a:lnTo>
                    <a:pt x="4298950" y="155435"/>
                  </a:lnTo>
                  <a:lnTo>
                    <a:pt x="4274058" y="125971"/>
                  </a:lnTo>
                  <a:lnTo>
                    <a:pt x="4246499" y="99047"/>
                  </a:lnTo>
                  <a:lnTo>
                    <a:pt x="4216400" y="75044"/>
                  </a:lnTo>
                  <a:lnTo>
                    <a:pt x="4184142" y="53835"/>
                  </a:lnTo>
                  <a:lnTo>
                    <a:pt x="4149598" y="35928"/>
                  </a:lnTo>
                  <a:lnTo>
                    <a:pt x="4113403" y="21450"/>
                  </a:lnTo>
                  <a:lnTo>
                    <a:pt x="4075557" y="10655"/>
                  </a:lnTo>
                  <a:lnTo>
                    <a:pt x="4036187" y="3543"/>
                  </a:lnTo>
                  <a:lnTo>
                    <a:pt x="3985260" y="0"/>
                  </a:lnTo>
                  <a:lnTo>
                    <a:pt x="394208" y="0"/>
                  </a:lnTo>
                  <a:lnTo>
                    <a:pt x="353555" y="2146"/>
                  </a:lnTo>
                  <a:lnTo>
                    <a:pt x="314071" y="8369"/>
                  </a:lnTo>
                  <a:lnTo>
                    <a:pt x="275971" y="18275"/>
                  </a:lnTo>
                  <a:lnTo>
                    <a:pt x="239395" y="32004"/>
                  </a:lnTo>
                  <a:lnTo>
                    <a:pt x="204597" y="49009"/>
                  </a:lnTo>
                  <a:lnTo>
                    <a:pt x="171704" y="69329"/>
                  </a:lnTo>
                  <a:lnTo>
                    <a:pt x="141097" y="92570"/>
                  </a:lnTo>
                  <a:lnTo>
                    <a:pt x="112903" y="118732"/>
                  </a:lnTo>
                  <a:lnTo>
                    <a:pt x="87376" y="147561"/>
                  </a:lnTo>
                  <a:lnTo>
                    <a:pt x="64643" y="178803"/>
                  </a:lnTo>
                  <a:lnTo>
                    <a:pt x="45085" y="212204"/>
                  </a:lnTo>
                  <a:lnTo>
                    <a:pt x="28702" y="247637"/>
                  </a:lnTo>
                  <a:lnTo>
                    <a:pt x="15748" y="284975"/>
                  </a:lnTo>
                  <a:lnTo>
                    <a:pt x="6604" y="323964"/>
                  </a:lnTo>
                  <a:lnTo>
                    <a:pt x="1270" y="364350"/>
                  </a:lnTo>
                  <a:lnTo>
                    <a:pt x="635" y="374129"/>
                  </a:lnTo>
                  <a:lnTo>
                    <a:pt x="635" y="384543"/>
                  </a:lnTo>
                  <a:lnTo>
                    <a:pt x="0" y="394322"/>
                  </a:lnTo>
                  <a:lnTo>
                    <a:pt x="0" y="1965439"/>
                  </a:lnTo>
                  <a:lnTo>
                    <a:pt x="1905" y="1996046"/>
                  </a:lnTo>
                  <a:lnTo>
                    <a:pt x="8509" y="2036051"/>
                  </a:lnTo>
                  <a:lnTo>
                    <a:pt x="19304" y="2077072"/>
                  </a:lnTo>
                  <a:lnTo>
                    <a:pt x="33909" y="2115172"/>
                  </a:lnTo>
                  <a:lnTo>
                    <a:pt x="52324" y="2151494"/>
                  </a:lnTo>
                  <a:lnTo>
                    <a:pt x="74422" y="2185784"/>
                  </a:lnTo>
                  <a:lnTo>
                    <a:pt x="100330" y="2217915"/>
                  </a:lnTo>
                  <a:lnTo>
                    <a:pt x="129667" y="2247633"/>
                  </a:lnTo>
                  <a:lnTo>
                    <a:pt x="194183" y="2295131"/>
                  </a:lnTo>
                  <a:lnTo>
                    <a:pt x="231394" y="2314562"/>
                  </a:lnTo>
                  <a:lnTo>
                    <a:pt x="270383" y="2329802"/>
                  </a:lnTo>
                  <a:lnTo>
                    <a:pt x="310629" y="2340851"/>
                  </a:lnTo>
                  <a:lnTo>
                    <a:pt x="352031" y="2347582"/>
                  </a:lnTo>
                  <a:lnTo>
                    <a:pt x="394208" y="2349995"/>
                  </a:lnTo>
                  <a:lnTo>
                    <a:pt x="4006215" y="2349360"/>
                  </a:lnTo>
                  <a:lnTo>
                    <a:pt x="4046601" y="2345042"/>
                  </a:lnTo>
                  <a:lnTo>
                    <a:pt x="4085717" y="2336914"/>
                  </a:lnTo>
                  <a:lnTo>
                    <a:pt x="4123309" y="2324976"/>
                  </a:lnTo>
                  <a:lnTo>
                    <a:pt x="4159123" y="2309482"/>
                  </a:lnTo>
                  <a:lnTo>
                    <a:pt x="4193032" y="2290559"/>
                  </a:lnTo>
                  <a:lnTo>
                    <a:pt x="4224909" y="2268588"/>
                  </a:lnTo>
                  <a:lnTo>
                    <a:pt x="4254246" y="2243823"/>
                  </a:lnTo>
                  <a:lnTo>
                    <a:pt x="4281170" y="2216264"/>
                  </a:lnTo>
                  <a:lnTo>
                    <a:pt x="4305173" y="2186165"/>
                  </a:lnTo>
                  <a:lnTo>
                    <a:pt x="4326255" y="2153780"/>
                  </a:lnTo>
                  <a:lnTo>
                    <a:pt x="4344162" y="2119363"/>
                  </a:lnTo>
                  <a:lnTo>
                    <a:pt x="4358640" y="2083168"/>
                  </a:lnTo>
                  <a:lnTo>
                    <a:pt x="4369435" y="2045322"/>
                  </a:lnTo>
                  <a:lnTo>
                    <a:pt x="4376547" y="2005952"/>
                  </a:lnTo>
                  <a:lnTo>
                    <a:pt x="4379595" y="1965439"/>
                  </a:lnTo>
                  <a:lnTo>
                    <a:pt x="4379595" y="384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141207" y="2779776"/>
            <a:ext cx="1710055" cy="4542790"/>
            <a:chOff x="8141207" y="2779776"/>
            <a:chExt cx="1710055" cy="4542790"/>
          </a:xfrm>
        </p:grpSpPr>
        <p:sp>
          <p:nvSpPr>
            <p:cNvPr id="10" name="object 10"/>
            <p:cNvSpPr/>
            <p:nvPr/>
          </p:nvSpPr>
          <p:spPr>
            <a:xfrm>
              <a:off x="8144256" y="2785871"/>
              <a:ext cx="1461770" cy="286385"/>
            </a:xfrm>
            <a:custGeom>
              <a:avLst/>
              <a:gdLst/>
              <a:ahLst/>
              <a:cxnLst/>
              <a:rect l="l" t="t" r="r" b="b"/>
              <a:pathLst>
                <a:path w="1461770" h="286385">
                  <a:moveTo>
                    <a:pt x="29210" y="158877"/>
                  </a:moveTo>
                  <a:lnTo>
                    <a:pt x="26416" y="163957"/>
                  </a:lnTo>
                  <a:lnTo>
                    <a:pt x="12065" y="201676"/>
                  </a:lnTo>
                  <a:lnTo>
                    <a:pt x="3048" y="241554"/>
                  </a:lnTo>
                  <a:lnTo>
                    <a:pt x="0" y="283464"/>
                  </a:lnTo>
                  <a:lnTo>
                    <a:pt x="0" y="286004"/>
                  </a:lnTo>
                  <a:lnTo>
                    <a:pt x="4064" y="242570"/>
                  </a:lnTo>
                  <a:lnTo>
                    <a:pt x="14351" y="199136"/>
                  </a:lnTo>
                  <a:lnTo>
                    <a:pt x="29210" y="158877"/>
                  </a:lnTo>
                  <a:close/>
                </a:path>
                <a:path w="1461770" h="286385">
                  <a:moveTo>
                    <a:pt x="1461643" y="3683"/>
                  </a:moveTo>
                  <a:lnTo>
                    <a:pt x="1458849" y="3048"/>
                  </a:lnTo>
                  <a:lnTo>
                    <a:pt x="1417066" y="0"/>
                  </a:lnTo>
                  <a:lnTo>
                    <a:pt x="283337" y="0"/>
                  </a:lnTo>
                  <a:lnTo>
                    <a:pt x="241427" y="3048"/>
                  </a:lnTo>
                  <a:lnTo>
                    <a:pt x="201549" y="12065"/>
                  </a:lnTo>
                  <a:lnTo>
                    <a:pt x="163957" y="26416"/>
                  </a:lnTo>
                  <a:lnTo>
                    <a:pt x="129159" y="45720"/>
                  </a:lnTo>
                  <a:lnTo>
                    <a:pt x="97536" y="69596"/>
                  </a:lnTo>
                  <a:lnTo>
                    <a:pt x="69596" y="97536"/>
                  </a:lnTo>
                  <a:lnTo>
                    <a:pt x="45720" y="129159"/>
                  </a:lnTo>
                  <a:lnTo>
                    <a:pt x="34417" y="149479"/>
                  </a:lnTo>
                  <a:lnTo>
                    <a:pt x="51562" y="123190"/>
                  </a:lnTo>
                  <a:lnTo>
                    <a:pt x="77343" y="90551"/>
                  </a:lnTo>
                  <a:lnTo>
                    <a:pt x="141351" y="47117"/>
                  </a:lnTo>
                  <a:lnTo>
                    <a:pt x="178435" y="25400"/>
                  </a:lnTo>
                  <a:lnTo>
                    <a:pt x="218313" y="14605"/>
                  </a:lnTo>
                  <a:lnTo>
                    <a:pt x="260477" y="3683"/>
                  </a:lnTo>
                  <a:lnTo>
                    <a:pt x="1461643" y="3683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84054" y="2789555"/>
              <a:ext cx="260603" cy="2823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31197" y="3071875"/>
              <a:ext cx="13970" cy="4133850"/>
            </a:xfrm>
            <a:custGeom>
              <a:avLst/>
              <a:gdLst/>
              <a:ahLst/>
              <a:cxnLst/>
              <a:rect l="l" t="t" r="r" b="b"/>
              <a:pathLst>
                <a:path w="13970" h="4133850">
                  <a:moveTo>
                    <a:pt x="2159" y="4126738"/>
                  </a:moveTo>
                  <a:lnTo>
                    <a:pt x="0" y="4133596"/>
                  </a:lnTo>
                  <a:lnTo>
                    <a:pt x="1397" y="4130040"/>
                  </a:lnTo>
                  <a:lnTo>
                    <a:pt x="2159" y="4126738"/>
                  </a:lnTo>
                  <a:close/>
                </a:path>
                <a:path w="13970" h="4133850">
                  <a:moveTo>
                    <a:pt x="11049" y="4080510"/>
                  </a:moveTo>
                  <a:lnTo>
                    <a:pt x="10033" y="4091178"/>
                  </a:lnTo>
                  <a:lnTo>
                    <a:pt x="10287" y="4090035"/>
                  </a:lnTo>
                  <a:lnTo>
                    <a:pt x="11049" y="4080510"/>
                  </a:lnTo>
                  <a:close/>
                </a:path>
                <a:path w="13970" h="4133850">
                  <a:moveTo>
                    <a:pt x="13462" y="0"/>
                  </a:moveTo>
                  <a:lnTo>
                    <a:pt x="12700" y="4057015"/>
                  </a:lnTo>
                  <a:lnTo>
                    <a:pt x="13462" y="4047998"/>
                  </a:lnTo>
                  <a:lnTo>
                    <a:pt x="13462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41208" y="2779775"/>
              <a:ext cx="1710055" cy="4542790"/>
            </a:xfrm>
            <a:custGeom>
              <a:avLst/>
              <a:gdLst/>
              <a:ahLst/>
              <a:cxnLst/>
              <a:rect l="l" t="t" r="r" b="b"/>
              <a:pathLst>
                <a:path w="1710054" h="4542790">
                  <a:moveTo>
                    <a:pt x="22098" y="4438904"/>
                  </a:moveTo>
                  <a:lnTo>
                    <a:pt x="3937" y="1021588"/>
                  </a:lnTo>
                  <a:lnTo>
                    <a:pt x="3937" y="4352036"/>
                  </a:lnTo>
                  <a:lnTo>
                    <a:pt x="4572" y="4352036"/>
                  </a:lnTo>
                  <a:lnTo>
                    <a:pt x="4572" y="4362958"/>
                  </a:lnTo>
                  <a:lnTo>
                    <a:pt x="5207" y="4362958"/>
                  </a:lnTo>
                  <a:lnTo>
                    <a:pt x="5207" y="4373753"/>
                  </a:lnTo>
                  <a:lnTo>
                    <a:pt x="6477" y="4373753"/>
                  </a:lnTo>
                  <a:lnTo>
                    <a:pt x="6477" y="4384675"/>
                  </a:lnTo>
                  <a:lnTo>
                    <a:pt x="7747" y="4384675"/>
                  </a:lnTo>
                  <a:lnTo>
                    <a:pt x="7747" y="4395470"/>
                  </a:lnTo>
                  <a:lnTo>
                    <a:pt x="9779" y="4395470"/>
                  </a:lnTo>
                  <a:lnTo>
                    <a:pt x="9779" y="4406392"/>
                  </a:lnTo>
                  <a:lnTo>
                    <a:pt x="12446" y="4406392"/>
                  </a:lnTo>
                  <a:lnTo>
                    <a:pt x="12446" y="4417187"/>
                  </a:lnTo>
                  <a:lnTo>
                    <a:pt x="14986" y="4417187"/>
                  </a:lnTo>
                  <a:lnTo>
                    <a:pt x="14986" y="4428109"/>
                  </a:lnTo>
                  <a:lnTo>
                    <a:pt x="18288" y="4428109"/>
                  </a:lnTo>
                  <a:lnTo>
                    <a:pt x="18288" y="4438904"/>
                  </a:lnTo>
                  <a:lnTo>
                    <a:pt x="22098" y="4438904"/>
                  </a:lnTo>
                  <a:close/>
                </a:path>
                <a:path w="1710054" h="4542790">
                  <a:moveTo>
                    <a:pt x="1709674" y="287401"/>
                  </a:moveTo>
                  <a:lnTo>
                    <a:pt x="1701038" y="216789"/>
                  </a:lnTo>
                  <a:lnTo>
                    <a:pt x="1687957" y="177800"/>
                  </a:lnTo>
                  <a:lnTo>
                    <a:pt x="1669923" y="141478"/>
                  </a:lnTo>
                  <a:lnTo>
                    <a:pt x="1647190" y="108331"/>
                  </a:lnTo>
                  <a:lnTo>
                    <a:pt x="1620139" y="78867"/>
                  </a:lnTo>
                  <a:lnTo>
                    <a:pt x="1589278" y="53340"/>
                  </a:lnTo>
                  <a:lnTo>
                    <a:pt x="1555115" y="32258"/>
                  </a:lnTo>
                  <a:lnTo>
                    <a:pt x="1517904" y="16129"/>
                  </a:lnTo>
                  <a:lnTo>
                    <a:pt x="1478280" y="5207"/>
                  </a:lnTo>
                  <a:lnTo>
                    <a:pt x="1436624" y="0"/>
                  </a:lnTo>
                  <a:lnTo>
                    <a:pt x="287401" y="0"/>
                  </a:lnTo>
                  <a:lnTo>
                    <a:pt x="245618" y="2921"/>
                  </a:lnTo>
                  <a:lnTo>
                    <a:pt x="205486" y="11684"/>
                  </a:lnTo>
                  <a:lnTo>
                    <a:pt x="167513" y="25908"/>
                  </a:lnTo>
                  <a:lnTo>
                    <a:pt x="132334" y="45212"/>
                  </a:lnTo>
                  <a:lnTo>
                    <a:pt x="100203" y="69088"/>
                  </a:lnTo>
                  <a:lnTo>
                    <a:pt x="71755" y="97282"/>
                  </a:lnTo>
                  <a:lnTo>
                    <a:pt x="47371" y="129159"/>
                  </a:lnTo>
                  <a:lnTo>
                    <a:pt x="27432" y="164592"/>
                  </a:lnTo>
                  <a:lnTo>
                    <a:pt x="12573" y="202819"/>
                  </a:lnTo>
                  <a:lnTo>
                    <a:pt x="3302" y="243713"/>
                  </a:lnTo>
                  <a:lnTo>
                    <a:pt x="0" y="287401"/>
                  </a:lnTo>
                  <a:lnTo>
                    <a:pt x="3937" y="289941"/>
                  </a:lnTo>
                  <a:lnTo>
                    <a:pt x="8001" y="246507"/>
                  </a:lnTo>
                  <a:lnTo>
                    <a:pt x="18288" y="203073"/>
                  </a:lnTo>
                  <a:lnTo>
                    <a:pt x="34290" y="159639"/>
                  </a:lnTo>
                  <a:lnTo>
                    <a:pt x="55499" y="127127"/>
                  </a:lnTo>
                  <a:lnTo>
                    <a:pt x="81407" y="94488"/>
                  </a:lnTo>
                  <a:lnTo>
                    <a:pt x="96774" y="83312"/>
                  </a:lnTo>
                  <a:lnTo>
                    <a:pt x="99695" y="80137"/>
                  </a:lnTo>
                  <a:lnTo>
                    <a:pt x="158623" y="39370"/>
                  </a:lnTo>
                  <a:lnTo>
                    <a:pt x="199517" y="22098"/>
                  </a:lnTo>
                  <a:lnTo>
                    <a:pt x="242697" y="11557"/>
                  </a:lnTo>
                  <a:lnTo>
                    <a:pt x="252603" y="10668"/>
                  </a:lnTo>
                  <a:lnTo>
                    <a:pt x="264668" y="7620"/>
                  </a:lnTo>
                  <a:lnTo>
                    <a:pt x="1445133" y="7620"/>
                  </a:lnTo>
                  <a:lnTo>
                    <a:pt x="1451356" y="9144"/>
                  </a:lnTo>
                  <a:lnTo>
                    <a:pt x="1491107" y="16510"/>
                  </a:lnTo>
                  <a:lnTo>
                    <a:pt x="1529080" y="29210"/>
                  </a:lnTo>
                  <a:lnTo>
                    <a:pt x="1564132" y="46736"/>
                  </a:lnTo>
                  <a:lnTo>
                    <a:pt x="1596263" y="68834"/>
                  </a:lnTo>
                  <a:lnTo>
                    <a:pt x="1599438" y="71755"/>
                  </a:lnTo>
                  <a:lnTo>
                    <a:pt x="1600962" y="72771"/>
                  </a:lnTo>
                  <a:lnTo>
                    <a:pt x="1604772" y="76708"/>
                  </a:lnTo>
                  <a:lnTo>
                    <a:pt x="1624711" y="94996"/>
                  </a:lnTo>
                  <a:lnTo>
                    <a:pt x="1633220" y="105410"/>
                  </a:lnTo>
                  <a:lnTo>
                    <a:pt x="1637411" y="105410"/>
                  </a:lnTo>
                  <a:lnTo>
                    <a:pt x="1640459" y="114173"/>
                  </a:lnTo>
                  <a:lnTo>
                    <a:pt x="1642237" y="116205"/>
                  </a:lnTo>
                  <a:lnTo>
                    <a:pt x="1648460" y="116205"/>
                  </a:lnTo>
                  <a:lnTo>
                    <a:pt x="1648460" y="123698"/>
                  </a:lnTo>
                  <a:lnTo>
                    <a:pt x="1650746" y="127127"/>
                  </a:lnTo>
                  <a:lnTo>
                    <a:pt x="1656207" y="127127"/>
                  </a:lnTo>
                  <a:lnTo>
                    <a:pt x="1656207" y="136144"/>
                  </a:lnTo>
                  <a:lnTo>
                    <a:pt x="1657350" y="137922"/>
                  </a:lnTo>
                  <a:lnTo>
                    <a:pt x="1662811" y="137922"/>
                  </a:lnTo>
                  <a:lnTo>
                    <a:pt x="1662811" y="146685"/>
                  </a:lnTo>
                  <a:lnTo>
                    <a:pt x="1664081" y="148844"/>
                  </a:lnTo>
                  <a:lnTo>
                    <a:pt x="1669288" y="148844"/>
                  </a:lnTo>
                  <a:lnTo>
                    <a:pt x="1669288" y="157353"/>
                  </a:lnTo>
                  <a:lnTo>
                    <a:pt x="1670431" y="159639"/>
                  </a:lnTo>
                  <a:lnTo>
                    <a:pt x="1675130" y="159639"/>
                  </a:lnTo>
                  <a:lnTo>
                    <a:pt x="1675130" y="170561"/>
                  </a:lnTo>
                  <a:lnTo>
                    <a:pt x="1680337" y="170561"/>
                  </a:lnTo>
                  <a:lnTo>
                    <a:pt x="1680337" y="181356"/>
                  </a:lnTo>
                  <a:lnTo>
                    <a:pt x="1684909" y="181356"/>
                  </a:lnTo>
                  <a:lnTo>
                    <a:pt x="1684909" y="192278"/>
                  </a:lnTo>
                  <a:lnTo>
                    <a:pt x="1689481" y="192278"/>
                  </a:lnTo>
                  <a:lnTo>
                    <a:pt x="1689481" y="203073"/>
                  </a:lnTo>
                  <a:lnTo>
                    <a:pt x="1692783" y="203073"/>
                  </a:lnTo>
                  <a:lnTo>
                    <a:pt x="1692783" y="213995"/>
                  </a:lnTo>
                  <a:lnTo>
                    <a:pt x="1696085" y="213995"/>
                  </a:lnTo>
                  <a:lnTo>
                    <a:pt x="1696085" y="224790"/>
                  </a:lnTo>
                  <a:lnTo>
                    <a:pt x="1698625" y="224790"/>
                  </a:lnTo>
                  <a:lnTo>
                    <a:pt x="1698625" y="235712"/>
                  </a:lnTo>
                  <a:lnTo>
                    <a:pt x="1700530" y="235712"/>
                  </a:lnTo>
                  <a:lnTo>
                    <a:pt x="1700530" y="246507"/>
                  </a:lnTo>
                  <a:lnTo>
                    <a:pt x="1702562" y="246507"/>
                  </a:lnTo>
                  <a:lnTo>
                    <a:pt x="1702562" y="257429"/>
                  </a:lnTo>
                  <a:lnTo>
                    <a:pt x="1703832" y="257429"/>
                  </a:lnTo>
                  <a:lnTo>
                    <a:pt x="1703832" y="268224"/>
                  </a:lnTo>
                  <a:lnTo>
                    <a:pt x="1705102" y="268224"/>
                  </a:lnTo>
                  <a:lnTo>
                    <a:pt x="1705102" y="289941"/>
                  </a:lnTo>
                  <a:lnTo>
                    <a:pt x="1705737" y="289941"/>
                  </a:lnTo>
                  <a:lnTo>
                    <a:pt x="1705102" y="4352036"/>
                  </a:lnTo>
                  <a:lnTo>
                    <a:pt x="1701292" y="4395470"/>
                  </a:lnTo>
                  <a:lnTo>
                    <a:pt x="1675765" y="4471543"/>
                  </a:lnTo>
                  <a:lnTo>
                    <a:pt x="1655064" y="4504055"/>
                  </a:lnTo>
                  <a:lnTo>
                    <a:pt x="1629664" y="4536694"/>
                  </a:lnTo>
                  <a:lnTo>
                    <a:pt x="1624076" y="4542790"/>
                  </a:lnTo>
                  <a:lnTo>
                    <a:pt x="1630426" y="4536948"/>
                  </a:lnTo>
                  <a:lnTo>
                    <a:pt x="1656080" y="4505833"/>
                  </a:lnTo>
                  <a:lnTo>
                    <a:pt x="1677289" y="4471543"/>
                  </a:lnTo>
                  <a:lnTo>
                    <a:pt x="1693545" y="4434332"/>
                  </a:lnTo>
                  <a:lnTo>
                    <a:pt x="1704340" y="4394962"/>
                  </a:lnTo>
                  <a:lnTo>
                    <a:pt x="1705737" y="4381881"/>
                  </a:lnTo>
                  <a:lnTo>
                    <a:pt x="1709039" y="4353814"/>
                  </a:lnTo>
                  <a:lnTo>
                    <a:pt x="1709674" y="4338828"/>
                  </a:lnTo>
                  <a:lnTo>
                    <a:pt x="1709674" y="287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141207" y="2779776"/>
            <a:ext cx="1710055" cy="4627245"/>
            <a:chOff x="8141207" y="2779776"/>
            <a:chExt cx="1710055" cy="4627245"/>
          </a:xfrm>
        </p:grpSpPr>
        <p:sp>
          <p:nvSpPr>
            <p:cNvPr id="15" name="object 15"/>
            <p:cNvSpPr/>
            <p:nvPr/>
          </p:nvSpPr>
          <p:spPr>
            <a:xfrm>
              <a:off x="9653396" y="7375652"/>
              <a:ext cx="38100" cy="15875"/>
            </a:xfrm>
            <a:custGeom>
              <a:avLst/>
              <a:gdLst/>
              <a:ahLst/>
              <a:cxnLst/>
              <a:rect l="l" t="t" r="r" b="b"/>
              <a:pathLst>
                <a:path w="38100" h="15875">
                  <a:moveTo>
                    <a:pt x="37973" y="0"/>
                  </a:moveTo>
                  <a:lnTo>
                    <a:pt x="17652" y="5968"/>
                  </a:lnTo>
                  <a:lnTo>
                    <a:pt x="0" y="15621"/>
                  </a:lnTo>
                  <a:lnTo>
                    <a:pt x="19050" y="9398"/>
                  </a:lnTo>
                  <a:lnTo>
                    <a:pt x="37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44255" y="2785872"/>
              <a:ext cx="1700530" cy="4617720"/>
            </a:xfrm>
            <a:custGeom>
              <a:avLst/>
              <a:gdLst/>
              <a:ahLst/>
              <a:cxnLst/>
              <a:rect l="l" t="t" r="r" b="b"/>
              <a:pathLst>
                <a:path w="1700529" h="4617720">
                  <a:moveTo>
                    <a:pt x="1417066" y="0"/>
                  </a:moveTo>
                  <a:lnTo>
                    <a:pt x="283337" y="0"/>
                  </a:lnTo>
                  <a:lnTo>
                    <a:pt x="241426" y="3048"/>
                  </a:lnTo>
                  <a:lnTo>
                    <a:pt x="201549" y="12064"/>
                  </a:lnTo>
                  <a:lnTo>
                    <a:pt x="163957" y="26415"/>
                  </a:lnTo>
                  <a:lnTo>
                    <a:pt x="129159" y="45719"/>
                  </a:lnTo>
                  <a:lnTo>
                    <a:pt x="97536" y="69595"/>
                  </a:lnTo>
                  <a:lnTo>
                    <a:pt x="69596" y="97536"/>
                  </a:lnTo>
                  <a:lnTo>
                    <a:pt x="45720" y="129158"/>
                  </a:lnTo>
                  <a:lnTo>
                    <a:pt x="26416" y="163956"/>
                  </a:lnTo>
                  <a:lnTo>
                    <a:pt x="12065" y="201675"/>
                  </a:lnTo>
                  <a:lnTo>
                    <a:pt x="3048" y="241553"/>
                  </a:lnTo>
                  <a:lnTo>
                    <a:pt x="0" y="283463"/>
                  </a:lnTo>
                  <a:lnTo>
                    <a:pt x="0" y="4334002"/>
                  </a:lnTo>
                  <a:lnTo>
                    <a:pt x="3048" y="4375911"/>
                  </a:lnTo>
                  <a:lnTo>
                    <a:pt x="12065" y="4416044"/>
                  </a:lnTo>
                  <a:lnTo>
                    <a:pt x="26416" y="4453635"/>
                  </a:lnTo>
                  <a:lnTo>
                    <a:pt x="45720" y="4488560"/>
                  </a:lnTo>
                  <a:lnTo>
                    <a:pt x="69596" y="4520057"/>
                  </a:lnTo>
                  <a:lnTo>
                    <a:pt x="97536" y="4547997"/>
                  </a:lnTo>
                  <a:lnTo>
                    <a:pt x="129159" y="4571873"/>
                  </a:lnTo>
                  <a:lnTo>
                    <a:pt x="163957" y="4591177"/>
                  </a:lnTo>
                  <a:lnTo>
                    <a:pt x="201549" y="4605401"/>
                  </a:lnTo>
                  <a:lnTo>
                    <a:pt x="241426" y="4614291"/>
                  </a:lnTo>
                  <a:lnTo>
                    <a:pt x="283337" y="4617339"/>
                  </a:lnTo>
                  <a:lnTo>
                    <a:pt x="1417066" y="4617339"/>
                  </a:lnTo>
                  <a:lnTo>
                    <a:pt x="1458849" y="4614291"/>
                  </a:lnTo>
                  <a:lnTo>
                    <a:pt x="1498853" y="4605401"/>
                  </a:lnTo>
                  <a:lnTo>
                    <a:pt x="1536446" y="4591177"/>
                  </a:lnTo>
                  <a:lnTo>
                    <a:pt x="1571244" y="4571873"/>
                  </a:lnTo>
                  <a:lnTo>
                    <a:pt x="1602867" y="4547997"/>
                  </a:lnTo>
                  <a:lnTo>
                    <a:pt x="1630807" y="4520057"/>
                  </a:lnTo>
                  <a:lnTo>
                    <a:pt x="1654683" y="4488560"/>
                  </a:lnTo>
                  <a:lnTo>
                    <a:pt x="1673987" y="4453635"/>
                  </a:lnTo>
                  <a:lnTo>
                    <a:pt x="1688338" y="4416044"/>
                  </a:lnTo>
                  <a:lnTo>
                    <a:pt x="1697227" y="4375911"/>
                  </a:lnTo>
                  <a:lnTo>
                    <a:pt x="1700402" y="4334002"/>
                  </a:lnTo>
                  <a:lnTo>
                    <a:pt x="1700402" y="283463"/>
                  </a:lnTo>
                  <a:lnTo>
                    <a:pt x="1697227" y="241553"/>
                  </a:lnTo>
                  <a:lnTo>
                    <a:pt x="1688338" y="201675"/>
                  </a:lnTo>
                  <a:lnTo>
                    <a:pt x="1673987" y="163956"/>
                  </a:lnTo>
                  <a:lnTo>
                    <a:pt x="1654683" y="129158"/>
                  </a:lnTo>
                  <a:lnTo>
                    <a:pt x="1630807" y="97536"/>
                  </a:lnTo>
                  <a:lnTo>
                    <a:pt x="1602867" y="69595"/>
                  </a:lnTo>
                  <a:lnTo>
                    <a:pt x="1571244" y="45719"/>
                  </a:lnTo>
                  <a:lnTo>
                    <a:pt x="1536446" y="26415"/>
                  </a:lnTo>
                  <a:lnTo>
                    <a:pt x="1498853" y="12064"/>
                  </a:lnTo>
                  <a:lnTo>
                    <a:pt x="1458849" y="3048"/>
                  </a:lnTo>
                  <a:lnTo>
                    <a:pt x="1417066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41208" y="2779775"/>
              <a:ext cx="1710055" cy="4627245"/>
            </a:xfrm>
            <a:custGeom>
              <a:avLst/>
              <a:gdLst/>
              <a:ahLst/>
              <a:cxnLst/>
              <a:rect l="l" t="t" r="r" b="b"/>
              <a:pathLst>
                <a:path w="1710054" h="4627245">
                  <a:moveTo>
                    <a:pt x="1709674" y="287401"/>
                  </a:moveTo>
                  <a:lnTo>
                    <a:pt x="1701292" y="218871"/>
                  </a:lnTo>
                  <a:lnTo>
                    <a:pt x="1701292" y="273050"/>
                  </a:lnTo>
                  <a:lnTo>
                    <a:pt x="1701292" y="4353814"/>
                  </a:lnTo>
                  <a:lnTo>
                    <a:pt x="1693037" y="4407662"/>
                  </a:lnTo>
                  <a:lnTo>
                    <a:pt x="1680464" y="4445508"/>
                  </a:lnTo>
                  <a:lnTo>
                    <a:pt x="1662938" y="4480814"/>
                  </a:lnTo>
                  <a:lnTo>
                    <a:pt x="1640713" y="4512945"/>
                  </a:lnTo>
                  <a:lnTo>
                    <a:pt x="1614424" y="4541647"/>
                  </a:lnTo>
                  <a:lnTo>
                    <a:pt x="1584325" y="4566539"/>
                  </a:lnTo>
                  <a:lnTo>
                    <a:pt x="1551051" y="4586986"/>
                  </a:lnTo>
                  <a:lnTo>
                    <a:pt x="1514856" y="4602734"/>
                  </a:lnTo>
                  <a:lnTo>
                    <a:pt x="1476375" y="4613402"/>
                  </a:lnTo>
                  <a:lnTo>
                    <a:pt x="1436624" y="4618355"/>
                  </a:lnTo>
                  <a:lnTo>
                    <a:pt x="287401" y="4618355"/>
                  </a:lnTo>
                  <a:lnTo>
                    <a:pt x="246888" y="4615561"/>
                  </a:lnTo>
                  <a:lnTo>
                    <a:pt x="207899" y="4607052"/>
                  </a:lnTo>
                  <a:lnTo>
                    <a:pt x="171069" y="4593082"/>
                  </a:lnTo>
                  <a:lnTo>
                    <a:pt x="136779" y="4574286"/>
                  </a:lnTo>
                  <a:lnTo>
                    <a:pt x="105410" y="4550918"/>
                  </a:lnTo>
                  <a:lnTo>
                    <a:pt x="77724" y="4523486"/>
                  </a:lnTo>
                  <a:lnTo>
                    <a:pt x="53848" y="4492371"/>
                  </a:lnTo>
                  <a:lnTo>
                    <a:pt x="34544" y="4457954"/>
                  </a:lnTo>
                  <a:lnTo>
                    <a:pt x="20066" y="4420743"/>
                  </a:lnTo>
                  <a:lnTo>
                    <a:pt x="11049" y="4381246"/>
                  </a:lnTo>
                  <a:lnTo>
                    <a:pt x="7874" y="4338828"/>
                  </a:lnTo>
                  <a:lnTo>
                    <a:pt x="7874" y="287401"/>
                  </a:lnTo>
                  <a:lnTo>
                    <a:pt x="13716" y="230632"/>
                  </a:lnTo>
                  <a:lnTo>
                    <a:pt x="26543" y="187452"/>
                  </a:lnTo>
                  <a:lnTo>
                    <a:pt x="44958" y="148717"/>
                  </a:lnTo>
                  <a:lnTo>
                    <a:pt x="69215" y="113284"/>
                  </a:lnTo>
                  <a:lnTo>
                    <a:pt x="99695" y="80137"/>
                  </a:lnTo>
                  <a:lnTo>
                    <a:pt x="158623" y="39370"/>
                  </a:lnTo>
                  <a:lnTo>
                    <a:pt x="199517" y="22098"/>
                  </a:lnTo>
                  <a:lnTo>
                    <a:pt x="242697" y="11557"/>
                  </a:lnTo>
                  <a:lnTo>
                    <a:pt x="287401" y="7874"/>
                  </a:lnTo>
                  <a:lnTo>
                    <a:pt x="1422273" y="7874"/>
                  </a:lnTo>
                  <a:lnTo>
                    <a:pt x="1491107" y="16510"/>
                  </a:lnTo>
                  <a:lnTo>
                    <a:pt x="1529080" y="29210"/>
                  </a:lnTo>
                  <a:lnTo>
                    <a:pt x="1564132" y="46736"/>
                  </a:lnTo>
                  <a:lnTo>
                    <a:pt x="1596263" y="68834"/>
                  </a:lnTo>
                  <a:lnTo>
                    <a:pt x="1624711" y="94996"/>
                  </a:lnTo>
                  <a:lnTo>
                    <a:pt x="1649349" y="124841"/>
                  </a:lnTo>
                  <a:lnTo>
                    <a:pt x="1669669" y="157988"/>
                  </a:lnTo>
                  <a:lnTo>
                    <a:pt x="1685417" y="194056"/>
                  </a:lnTo>
                  <a:lnTo>
                    <a:pt x="1696085" y="232537"/>
                  </a:lnTo>
                  <a:lnTo>
                    <a:pt x="1701292" y="273050"/>
                  </a:lnTo>
                  <a:lnTo>
                    <a:pt x="1701292" y="218871"/>
                  </a:lnTo>
                  <a:lnTo>
                    <a:pt x="1687957" y="177800"/>
                  </a:lnTo>
                  <a:lnTo>
                    <a:pt x="1669923" y="141478"/>
                  </a:lnTo>
                  <a:lnTo>
                    <a:pt x="1647190" y="108331"/>
                  </a:lnTo>
                  <a:lnTo>
                    <a:pt x="1620139" y="78867"/>
                  </a:lnTo>
                  <a:lnTo>
                    <a:pt x="1589278" y="53340"/>
                  </a:lnTo>
                  <a:lnTo>
                    <a:pt x="1555115" y="32258"/>
                  </a:lnTo>
                  <a:lnTo>
                    <a:pt x="1517904" y="16129"/>
                  </a:lnTo>
                  <a:lnTo>
                    <a:pt x="1478280" y="5207"/>
                  </a:lnTo>
                  <a:lnTo>
                    <a:pt x="1436624" y="0"/>
                  </a:lnTo>
                  <a:lnTo>
                    <a:pt x="287401" y="0"/>
                  </a:lnTo>
                  <a:lnTo>
                    <a:pt x="245618" y="2921"/>
                  </a:lnTo>
                  <a:lnTo>
                    <a:pt x="205486" y="11684"/>
                  </a:lnTo>
                  <a:lnTo>
                    <a:pt x="167513" y="25908"/>
                  </a:lnTo>
                  <a:lnTo>
                    <a:pt x="132334" y="45212"/>
                  </a:lnTo>
                  <a:lnTo>
                    <a:pt x="100203" y="69088"/>
                  </a:lnTo>
                  <a:lnTo>
                    <a:pt x="71755" y="97282"/>
                  </a:lnTo>
                  <a:lnTo>
                    <a:pt x="47371" y="129159"/>
                  </a:lnTo>
                  <a:lnTo>
                    <a:pt x="27432" y="164592"/>
                  </a:lnTo>
                  <a:lnTo>
                    <a:pt x="12573" y="202819"/>
                  </a:lnTo>
                  <a:lnTo>
                    <a:pt x="3302" y="243713"/>
                  </a:lnTo>
                  <a:lnTo>
                    <a:pt x="0" y="287401"/>
                  </a:lnTo>
                  <a:lnTo>
                    <a:pt x="0" y="4338828"/>
                  </a:lnTo>
                  <a:lnTo>
                    <a:pt x="1270" y="4368800"/>
                  </a:lnTo>
                  <a:lnTo>
                    <a:pt x="3302" y="4383151"/>
                  </a:lnTo>
                  <a:lnTo>
                    <a:pt x="5842" y="4396867"/>
                  </a:lnTo>
                  <a:lnTo>
                    <a:pt x="7874" y="4403598"/>
                  </a:lnTo>
                  <a:lnTo>
                    <a:pt x="18542" y="4440682"/>
                  </a:lnTo>
                  <a:lnTo>
                    <a:pt x="37719" y="4481449"/>
                  </a:lnTo>
                  <a:lnTo>
                    <a:pt x="63119" y="4518787"/>
                  </a:lnTo>
                  <a:lnTo>
                    <a:pt x="94488" y="4551934"/>
                  </a:lnTo>
                  <a:lnTo>
                    <a:pt x="155575" y="4594352"/>
                  </a:lnTo>
                  <a:lnTo>
                    <a:pt x="196723" y="4612132"/>
                  </a:lnTo>
                  <a:lnTo>
                    <a:pt x="240284" y="4622800"/>
                  </a:lnTo>
                  <a:lnTo>
                    <a:pt x="287401" y="4626864"/>
                  </a:lnTo>
                  <a:lnTo>
                    <a:pt x="1422273" y="4626864"/>
                  </a:lnTo>
                  <a:lnTo>
                    <a:pt x="1492377" y="4618101"/>
                  </a:lnTo>
                  <a:lnTo>
                    <a:pt x="1531239" y="4605274"/>
                  </a:lnTo>
                  <a:lnTo>
                    <a:pt x="1567434" y="4587240"/>
                  </a:lnTo>
                  <a:lnTo>
                    <a:pt x="1600708" y="4564253"/>
                  </a:lnTo>
                  <a:lnTo>
                    <a:pt x="1630426" y="4536948"/>
                  </a:lnTo>
                  <a:lnTo>
                    <a:pt x="1656080" y="4505960"/>
                  </a:lnTo>
                  <a:lnTo>
                    <a:pt x="1677289" y="4471543"/>
                  </a:lnTo>
                  <a:lnTo>
                    <a:pt x="1693545" y="4434332"/>
                  </a:lnTo>
                  <a:lnTo>
                    <a:pt x="1704340" y="4394962"/>
                  </a:lnTo>
                  <a:lnTo>
                    <a:pt x="1709039" y="4353814"/>
                  </a:lnTo>
                  <a:lnTo>
                    <a:pt x="1709674" y="4338828"/>
                  </a:lnTo>
                  <a:lnTo>
                    <a:pt x="1709674" y="287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202423" y="3355847"/>
            <a:ext cx="941705" cy="314325"/>
            <a:chOff x="7202423" y="3355847"/>
            <a:chExt cx="941705" cy="314325"/>
          </a:xfrm>
        </p:grpSpPr>
        <p:sp>
          <p:nvSpPr>
            <p:cNvPr id="19" name="object 19"/>
            <p:cNvSpPr/>
            <p:nvPr/>
          </p:nvSpPr>
          <p:spPr>
            <a:xfrm>
              <a:off x="7202423" y="3355847"/>
              <a:ext cx="860425" cy="261620"/>
            </a:xfrm>
            <a:custGeom>
              <a:avLst/>
              <a:gdLst/>
              <a:ahLst/>
              <a:cxnLst/>
              <a:rect l="l" t="t" r="r" b="b"/>
              <a:pathLst>
                <a:path w="860425" h="261620">
                  <a:moveTo>
                    <a:pt x="22225" y="0"/>
                  </a:moveTo>
                  <a:lnTo>
                    <a:pt x="634" y="0"/>
                  </a:lnTo>
                  <a:lnTo>
                    <a:pt x="0" y="27177"/>
                  </a:lnTo>
                  <a:lnTo>
                    <a:pt x="22225" y="27177"/>
                  </a:lnTo>
                  <a:lnTo>
                    <a:pt x="65912" y="28448"/>
                  </a:lnTo>
                  <a:lnTo>
                    <a:pt x="110998" y="31368"/>
                  </a:lnTo>
                  <a:lnTo>
                    <a:pt x="156464" y="35432"/>
                  </a:lnTo>
                  <a:lnTo>
                    <a:pt x="201929" y="40766"/>
                  </a:lnTo>
                  <a:lnTo>
                    <a:pt x="247269" y="47878"/>
                  </a:lnTo>
                  <a:lnTo>
                    <a:pt x="292100" y="56768"/>
                  </a:lnTo>
                  <a:lnTo>
                    <a:pt x="336296" y="67690"/>
                  </a:lnTo>
                  <a:lnTo>
                    <a:pt x="379602" y="80899"/>
                  </a:lnTo>
                  <a:lnTo>
                    <a:pt x="418719" y="97536"/>
                  </a:lnTo>
                  <a:lnTo>
                    <a:pt x="457200" y="128777"/>
                  </a:lnTo>
                  <a:lnTo>
                    <a:pt x="457200" y="130810"/>
                  </a:lnTo>
                  <a:lnTo>
                    <a:pt x="457834" y="131444"/>
                  </a:lnTo>
                  <a:lnTo>
                    <a:pt x="457834" y="133350"/>
                  </a:lnTo>
                  <a:lnTo>
                    <a:pt x="466090" y="156337"/>
                  </a:lnTo>
                  <a:lnTo>
                    <a:pt x="518668" y="194563"/>
                  </a:lnTo>
                  <a:lnTo>
                    <a:pt x="557783" y="210185"/>
                  </a:lnTo>
                  <a:lnTo>
                    <a:pt x="602106" y="223392"/>
                  </a:lnTo>
                  <a:lnTo>
                    <a:pt x="648843" y="234441"/>
                  </a:lnTo>
                  <a:lnTo>
                    <a:pt x="695705" y="243459"/>
                  </a:lnTo>
                  <a:lnTo>
                    <a:pt x="739901" y="250443"/>
                  </a:lnTo>
                  <a:lnTo>
                    <a:pt x="779018" y="255524"/>
                  </a:lnTo>
                  <a:lnTo>
                    <a:pt x="831469" y="260223"/>
                  </a:lnTo>
                  <a:lnTo>
                    <a:pt x="849249" y="261238"/>
                  </a:lnTo>
                  <a:lnTo>
                    <a:pt x="860171" y="248538"/>
                  </a:lnTo>
                  <a:lnTo>
                    <a:pt x="849249" y="233934"/>
                  </a:lnTo>
                  <a:lnTo>
                    <a:pt x="833501" y="233044"/>
                  </a:lnTo>
                  <a:lnTo>
                    <a:pt x="812546" y="231139"/>
                  </a:lnTo>
                  <a:lnTo>
                    <a:pt x="773556" y="227202"/>
                  </a:lnTo>
                  <a:lnTo>
                    <a:pt x="732790" y="222123"/>
                  </a:lnTo>
                  <a:lnTo>
                    <a:pt x="691006" y="215518"/>
                  </a:lnTo>
                  <a:lnTo>
                    <a:pt x="649224" y="207390"/>
                  </a:lnTo>
                  <a:lnTo>
                    <a:pt x="608456" y="197230"/>
                  </a:lnTo>
                  <a:lnTo>
                    <a:pt x="569214" y="185165"/>
                  </a:lnTo>
                  <a:lnTo>
                    <a:pt x="527557" y="168910"/>
                  </a:lnTo>
                  <a:lnTo>
                    <a:pt x="489330" y="142621"/>
                  </a:lnTo>
                  <a:lnTo>
                    <a:pt x="484504" y="131444"/>
                  </a:lnTo>
                  <a:lnTo>
                    <a:pt x="484504" y="126873"/>
                  </a:lnTo>
                  <a:lnTo>
                    <a:pt x="483234" y="122300"/>
                  </a:lnTo>
                  <a:lnTo>
                    <a:pt x="436625" y="76326"/>
                  </a:lnTo>
                  <a:lnTo>
                    <a:pt x="398652" y="59054"/>
                  </a:lnTo>
                  <a:lnTo>
                    <a:pt x="353695" y="44323"/>
                  </a:lnTo>
                  <a:lnTo>
                    <a:pt x="304165" y="31876"/>
                  </a:lnTo>
                  <a:lnTo>
                    <a:pt x="252349" y="21716"/>
                  </a:lnTo>
                  <a:lnTo>
                    <a:pt x="200914" y="13715"/>
                  </a:lnTo>
                  <a:lnTo>
                    <a:pt x="152019" y="7619"/>
                  </a:lnTo>
                  <a:lnTo>
                    <a:pt x="108076" y="3555"/>
                  </a:lnTo>
                  <a:lnTo>
                    <a:pt x="71627" y="1269"/>
                  </a:lnTo>
                  <a:lnTo>
                    <a:pt x="2222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06587" y="3535171"/>
              <a:ext cx="137540" cy="1346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355335" y="5010911"/>
            <a:ext cx="1615440" cy="2374265"/>
            <a:chOff x="5355335" y="5010911"/>
            <a:chExt cx="1615440" cy="2374265"/>
          </a:xfrm>
        </p:grpSpPr>
        <p:sp>
          <p:nvSpPr>
            <p:cNvPr id="22" name="object 22"/>
            <p:cNvSpPr/>
            <p:nvPr/>
          </p:nvSpPr>
          <p:spPr>
            <a:xfrm>
              <a:off x="5355336" y="5010911"/>
              <a:ext cx="1615440" cy="2374265"/>
            </a:xfrm>
            <a:custGeom>
              <a:avLst/>
              <a:gdLst/>
              <a:ahLst/>
              <a:cxnLst/>
              <a:rect l="l" t="t" r="r" b="b"/>
              <a:pathLst>
                <a:path w="1615440" h="2374265">
                  <a:moveTo>
                    <a:pt x="1615059" y="5842"/>
                  </a:moveTo>
                  <a:lnTo>
                    <a:pt x="1609090" y="0"/>
                  </a:lnTo>
                  <a:lnTo>
                    <a:pt x="1588262" y="0"/>
                  </a:lnTo>
                  <a:lnTo>
                    <a:pt x="1588262" y="26670"/>
                  </a:lnTo>
                  <a:lnTo>
                    <a:pt x="1588262" y="1906879"/>
                  </a:lnTo>
                  <a:lnTo>
                    <a:pt x="1529080" y="1908683"/>
                  </a:lnTo>
                  <a:lnTo>
                    <a:pt x="1450340" y="1915795"/>
                  </a:lnTo>
                  <a:lnTo>
                    <a:pt x="1407160" y="1922145"/>
                  </a:lnTo>
                  <a:lnTo>
                    <a:pt x="1364361" y="1930400"/>
                  </a:lnTo>
                  <a:lnTo>
                    <a:pt x="1322070" y="1940560"/>
                  </a:lnTo>
                  <a:lnTo>
                    <a:pt x="1280160" y="1952498"/>
                  </a:lnTo>
                  <a:lnTo>
                    <a:pt x="1238758" y="1966087"/>
                  </a:lnTo>
                  <a:lnTo>
                    <a:pt x="1197737" y="1981581"/>
                  </a:lnTo>
                  <a:lnTo>
                    <a:pt x="1148334" y="2003044"/>
                  </a:lnTo>
                  <a:lnTo>
                    <a:pt x="1107313" y="2023364"/>
                  </a:lnTo>
                  <a:lnTo>
                    <a:pt x="1067181" y="2045208"/>
                  </a:lnTo>
                  <a:lnTo>
                    <a:pt x="1027938" y="2068449"/>
                  </a:lnTo>
                  <a:lnTo>
                    <a:pt x="989203" y="2092706"/>
                  </a:lnTo>
                  <a:lnTo>
                    <a:pt x="950976" y="2117725"/>
                  </a:lnTo>
                  <a:lnTo>
                    <a:pt x="913130" y="2143252"/>
                  </a:lnTo>
                  <a:lnTo>
                    <a:pt x="837819" y="2194941"/>
                  </a:lnTo>
                  <a:lnTo>
                    <a:pt x="799973" y="2220595"/>
                  </a:lnTo>
                  <a:lnTo>
                    <a:pt x="762889" y="2244090"/>
                  </a:lnTo>
                  <a:lnTo>
                    <a:pt x="725805" y="2265553"/>
                  </a:lnTo>
                  <a:lnTo>
                    <a:pt x="688086" y="2285746"/>
                  </a:lnTo>
                  <a:lnTo>
                    <a:pt x="647446" y="2304669"/>
                  </a:lnTo>
                  <a:lnTo>
                    <a:pt x="607060" y="2319909"/>
                  </a:lnTo>
                  <a:lnTo>
                    <a:pt x="566928" y="2331593"/>
                  </a:lnTo>
                  <a:lnTo>
                    <a:pt x="526923" y="2339848"/>
                  </a:lnTo>
                  <a:lnTo>
                    <a:pt x="487172" y="2344928"/>
                  </a:lnTo>
                  <a:lnTo>
                    <a:pt x="447548" y="2346960"/>
                  </a:lnTo>
                  <a:lnTo>
                    <a:pt x="407924" y="2346071"/>
                  </a:lnTo>
                  <a:lnTo>
                    <a:pt x="368427" y="2342515"/>
                  </a:lnTo>
                  <a:lnTo>
                    <a:pt x="329057" y="2336419"/>
                  </a:lnTo>
                  <a:lnTo>
                    <a:pt x="289560" y="2328037"/>
                  </a:lnTo>
                  <a:lnTo>
                    <a:pt x="250063" y="2317369"/>
                  </a:lnTo>
                  <a:lnTo>
                    <a:pt x="210566" y="2304796"/>
                  </a:lnTo>
                  <a:lnTo>
                    <a:pt x="170815" y="2290318"/>
                  </a:lnTo>
                  <a:lnTo>
                    <a:pt x="131064" y="2274189"/>
                  </a:lnTo>
                  <a:lnTo>
                    <a:pt x="91186" y="2256536"/>
                  </a:lnTo>
                  <a:lnTo>
                    <a:pt x="56007" y="2240153"/>
                  </a:lnTo>
                  <a:lnTo>
                    <a:pt x="27305" y="2225357"/>
                  </a:lnTo>
                  <a:lnTo>
                    <a:pt x="27305" y="26670"/>
                  </a:lnTo>
                  <a:lnTo>
                    <a:pt x="1588262" y="26670"/>
                  </a:lnTo>
                  <a:lnTo>
                    <a:pt x="1588262" y="0"/>
                  </a:lnTo>
                  <a:lnTo>
                    <a:pt x="5842" y="0"/>
                  </a:lnTo>
                  <a:lnTo>
                    <a:pt x="0" y="5842"/>
                  </a:lnTo>
                  <a:lnTo>
                    <a:pt x="0" y="2238883"/>
                  </a:lnTo>
                  <a:lnTo>
                    <a:pt x="2540" y="2243455"/>
                  </a:lnTo>
                  <a:lnTo>
                    <a:pt x="7112" y="2246122"/>
                  </a:lnTo>
                  <a:lnTo>
                    <a:pt x="13716" y="2249297"/>
                  </a:lnTo>
                  <a:lnTo>
                    <a:pt x="19558" y="2252091"/>
                  </a:lnTo>
                  <a:lnTo>
                    <a:pt x="27305" y="2256028"/>
                  </a:lnTo>
                  <a:lnTo>
                    <a:pt x="27305" y="2233676"/>
                  </a:lnTo>
                  <a:lnTo>
                    <a:pt x="44323" y="2264283"/>
                  </a:lnTo>
                  <a:lnTo>
                    <a:pt x="86741" y="2284603"/>
                  </a:lnTo>
                  <a:lnTo>
                    <a:pt x="127635" y="2302510"/>
                  </a:lnTo>
                  <a:lnTo>
                    <a:pt x="167259" y="2318258"/>
                  </a:lnTo>
                  <a:lnTo>
                    <a:pt x="205359" y="2331974"/>
                  </a:lnTo>
                  <a:lnTo>
                    <a:pt x="242189" y="2343531"/>
                  </a:lnTo>
                  <a:lnTo>
                    <a:pt x="312166" y="2360803"/>
                  </a:lnTo>
                  <a:lnTo>
                    <a:pt x="408559" y="2373249"/>
                  </a:lnTo>
                  <a:lnTo>
                    <a:pt x="438785" y="2374138"/>
                  </a:lnTo>
                  <a:lnTo>
                    <a:pt x="467995" y="2373376"/>
                  </a:lnTo>
                  <a:lnTo>
                    <a:pt x="524002" y="2367661"/>
                  </a:lnTo>
                  <a:lnTo>
                    <a:pt x="577088" y="2356612"/>
                  </a:lnTo>
                  <a:lnTo>
                    <a:pt x="627634" y="2340991"/>
                  </a:lnTo>
                  <a:lnTo>
                    <a:pt x="676275" y="2321306"/>
                  </a:lnTo>
                  <a:lnTo>
                    <a:pt x="723392" y="2298065"/>
                  </a:lnTo>
                  <a:lnTo>
                    <a:pt x="769366" y="2271903"/>
                  </a:lnTo>
                  <a:lnTo>
                    <a:pt x="814832" y="2243582"/>
                  </a:lnTo>
                  <a:lnTo>
                    <a:pt x="860171" y="2213483"/>
                  </a:lnTo>
                  <a:lnTo>
                    <a:pt x="952373" y="2150491"/>
                  </a:lnTo>
                  <a:lnTo>
                    <a:pt x="975995" y="2134616"/>
                  </a:lnTo>
                  <a:lnTo>
                    <a:pt x="1024636" y="2103120"/>
                  </a:lnTo>
                  <a:lnTo>
                    <a:pt x="1075182" y="2072640"/>
                  </a:lnTo>
                  <a:lnTo>
                    <a:pt x="1128141" y="2043684"/>
                  </a:lnTo>
                  <a:lnTo>
                    <a:pt x="1184135" y="2016887"/>
                  </a:lnTo>
                  <a:lnTo>
                    <a:pt x="1243457" y="1992757"/>
                  </a:lnTo>
                  <a:lnTo>
                    <a:pt x="1306576" y="1972056"/>
                  </a:lnTo>
                  <a:lnTo>
                    <a:pt x="1374140" y="1955165"/>
                  </a:lnTo>
                  <a:lnTo>
                    <a:pt x="1446403" y="1942846"/>
                  </a:lnTo>
                  <a:lnTo>
                    <a:pt x="1484503" y="1938528"/>
                  </a:lnTo>
                  <a:lnTo>
                    <a:pt x="1524000" y="1935607"/>
                  </a:lnTo>
                  <a:lnTo>
                    <a:pt x="1564894" y="1934083"/>
                  </a:lnTo>
                  <a:lnTo>
                    <a:pt x="1601343" y="1933448"/>
                  </a:lnTo>
                  <a:lnTo>
                    <a:pt x="1609090" y="1933448"/>
                  </a:lnTo>
                  <a:lnTo>
                    <a:pt x="1615059" y="1927479"/>
                  </a:lnTo>
                  <a:lnTo>
                    <a:pt x="1615059" y="5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07735" y="5437631"/>
              <a:ext cx="1329055" cy="280035"/>
            </a:xfrm>
            <a:custGeom>
              <a:avLst/>
              <a:gdLst/>
              <a:ahLst/>
              <a:cxnLst/>
              <a:rect l="l" t="t" r="r" b="b"/>
              <a:pathLst>
                <a:path w="1329054" h="280035">
                  <a:moveTo>
                    <a:pt x="1281811" y="0"/>
                  </a:moveTo>
                  <a:lnTo>
                    <a:pt x="46989" y="0"/>
                  </a:lnTo>
                  <a:lnTo>
                    <a:pt x="28575" y="3682"/>
                  </a:lnTo>
                  <a:lnTo>
                    <a:pt x="13715" y="13588"/>
                  </a:lnTo>
                  <a:lnTo>
                    <a:pt x="3683" y="28447"/>
                  </a:lnTo>
                  <a:lnTo>
                    <a:pt x="0" y="46735"/>
                  </a:lnTo>
                  <a:lnTo>
                    <a:pt x="0" y="233171"/>
                  </a:lnTo>
                  <a:lnTo>
                    <a:pt x="3683" y="251459"/>
                  </a:lnTo>
                  <a:lnTo>
                    <a:pt x="13715" y="266318"/>
                  </a:lnTo>
                  <a:lnTo>
                    <a:pt x="28575" y="276351"/>
                  </a:lnTo>
                  <a:lnTo>
                    <a:pt x="46989" y="280034"/>
                  </a:lnTo>
                  <a:lnTo>
                    <a:pt x="1281811" y="280034"/>
                  </a:lnTo>
                  <a:lnTo>
                    <a:pt x="1300098" y="276351"/>
                  </a:lnTo>
                  <a:lnTo>
                    <a:pt x="1314958" y="266318"/>
                  </a:lnTo>
                  <a:lnTo>
                    <a:pt x="1324990" y="251459"/>
                  </a:lnTo>
                  <a:lnTo>
                    <a:pt x="1328673" y="233171"/>
                  </a:lnTo>
                  <a:lnTo>
                    <a:pt x="1328673" y="46735"/>
                  </a:lnTo>
                  <a:lnTo>
                    <a:pt x="1324990" y="28447"/>
                  </a:lnTo>
                  <a:lnTo>
                    <a:pt x="1314958" y="13588"/>
                  </a:lnTo>
                  <a:lnTo>
                    <a:pt x="1300098" y="3682"/>
                  </a:lnTo>
                  <a:lnTo>
                    <a:pt x="12818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01640" y="5428487"/>
              <a:ext cx="1341120" cy="295275"/>
            </a:xfrm>
            <a:custGeom>
              <a:avLst/>
              <a:gdLst/>
              <a:ahLst/>
              <a:cxnLst/>
              <a:rect l="l" t="t" r="r" b="b"/>
              <a:pathLst>
                <a:path w="1341120" h="295275">
                  <a:moveTo>
                    <a:pt x="1340866" y="48387"/>
                  </a:moveTo>
                  <a:lnTo>
                    <a:pt x="1339596" y="42418"/>
                  </a:lnTo>
                  <a:lnTo>
                    <a:pt x="1327277" y="21107"/>
                  </a:lnTo>
                  <a:lnTo>
                    <a:pt x="1327277" y="50292"/>
                  </a:lnTo>
                  <a:lnTo>
                    <a:pt x="1327277" y="246380"/>
                  </a:lnTo>
                  <a:lnTo>
                    <a:pt x="1326515" y="250190"/>
                  </a:lnTo>
                  <a:lnTo>
                    <a:pt x="1322197" y="262001"/>
                  </a:lnTo>
                  <a:lnTo>
                    <a:pt x="1291336" y="281559"/>
                  </a:lnTo>
                  <a:lnTo>
                    <a:pt x="53467" y="282321"/>
                  </a:lnTo>
                  <a:lnTo>
                    <a:pt x="40513" y="279908"/>
                  </a:lnTo>
                  <a:lnTo>
                    <a:pt x="29591" y="274066"/>
                  </a:lnTo>
                  <a:lnTo>
                    <a:pt x="20955" y="265176"/>
                  </a:lnTo>
                  <a:lnTo>
                    <a:pt x="14986" y="253492"/>
                  </a:lnTo>
                  <a:lnTo>
                    <a:pt x="13716" y="245618"/>
                  </a:lnTo>
                  <a:lnTo>
                    <a:pt x="13716" y="49657"/>
                  </a:lnTo>
                  <a:lnTo>
                    <a:pt x="14351" y="45720"/>
                  </a:lnTo>
                  <a:lnTo>
                    <a:pt x="16891" y="37846"/>
                  </a:lnTo>
                  <a:lnTo>
                    <a:pt x="18288" y="34671"/>
                  </a:lnTo>
                  <a:lnTo>
                    <a:pt x="20828" y="31369"/>
                  </a:lnTo>
                  <a:lnTo>
                    <a:pt x="22860" y="28067"/>
                  </a:lnTo>
                  <a:lnTo>
                    <a:pt x="25400" y="25527"/>
                  </a:lnTo>
                  <a:lnTo>
                    <a:pt x="28702" y="22860"/>
                  </a:lnTo>
                  <a:lnTo>
                    <a:pt x="31242" y="20193"/>
                  </a:lnTo>
                  <a:lnTo>
                    <a:pt x="34544" y="18288"/>
                  </a:lnTo>
                  <a:lnTo>
                    <a:pt x="41910" y="16129"/>
                  </a:lnTo>
                  <a:lnTo>
                    <a:pt x="45720" y="12954"/>
                  </a:lnTo>
                  <a:lnTo>
                    <a:pt x="53467" y="13716"/>
                  </a:lnTo>
                  <a:lnTo>
                    <a:pt x="1292098" y="13716"/>
                  </a:lnTo>
                  <a:lnTo>
                    <a:pt x="1295908" y="14351"/>
                  </a:lnTo>
                  <a:lnTo>
                    <a:pt x="1307719" y="19304"/>
                  </a:lnTo>
                  <a:lnTo>
                    <a:pt x="1317371" y="27432"/>
                  </a:lnTo>
                  <a:lnTo>
                    <a:pt x="1324229" y="37973"/>
                  </a:lnTo>
                  <a:lnTo>
                    <a:pt x="1327277" y="50292"/>
                  </a:lnTo>
                  <a:lnTo>
                    <a:pt x="1327277" y="21107"/>
                  </a:lnTo>
                  <a:lnTo>
                    <a:pt x="1323086" y="13843"/>
                  </a:lnTo>
                  <a:lnTo>
                    <a:pt x="1292733" y="635"/>
                  </a:lnTo>
                  <a:lnTo>
                    <a:pt x="1287526" y="0"/>
                  </a:lnTo>
                  <a:lnTo>
                    <a:pt x="53467" y="0"/>
                  </a:lnTo>
                  <a:lnTo>
                    <a:pt x="21590" y="10922"/>
                  </a:lnTo>
                  <a:lnTo>
                    <a:pt x="2667" y="38608"/>
                  </a:lnTo>
                  <a:lnTo>
                    <a:pt x="0" y="49022"/>
                  </a:lnTo>
                  <a:lnTo>
                    <a:pt x="0" y="247650"/>
                  </a:lnTo>
                  <a:lnTo>
                    <a:pt x="13716" y="278003"/>
                  </a:lnTo>
                  <a:lnTo>
                    <a:pt x="45974" y="295148"/>
                  </a:lnTo>
                  <a:lnTo>
                    <a:pt x="1293368" y="295275"/>
                  </a:lnTo>
                  <a:lnTo>
                    <a:pt x="1298575" y="294640"/>
                  </a:lnTo>
                  <a:lnTo>
                    <a:pt x="1314323" y="288417"/>
                  </a:lnTo>
                  <a:lnTo>
                    <a:pt x="1327277" y="277876"/>
                  </a:lnTo>
                  <a:lnTo>
                    <a:pt x="1336675" y="263398"/>
                  </a:lnTo>
                  <a:lnTo>
                    <a:pt x="1340866" y="247015"/>
                  </a:lnTo>
                  <a:lnTo>
                    <a:pt x="1340866" y="48387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07735" y="6193536"/>
              <a:ext cx="1329055" cy="289560"/>
            </a:xfrm>
            <a:custGeom>
              <a:avLst/>
              <a:gdLst/>
              <a:ahLst/>
              <a:cxnLst/>
              <a:rect l="l" t="t" r="r" b="b"/>
              <a:pathLst>
                <a:path w="1329054" h="289560">
                  <a:moveTo>
                    <a:pt x="1280414" y="0"/>
                  </a:moveTo>
                  <a:lnTo>
                    <a:pt x="48260" y="0"/>
                  </a:lnTo>
                  <a:lnTo>
                    <a:pt x="29463" y="3809"/>
                  </a:lnTo>
                  <a:lnTo>
                    <a:pt x="14097" y="14096"/>
                  </a:lnTo>
                  <a:lnTo>
                    <a:pt x="3810" y="29590"/>
                  </a:lnTo>
                  <a:lnTo>
                    <a:pt x="0" y="48387"/>
                  </a:lnTo>
                  <a:lnTo>
                    <a:pt x="0" y="240791"/>
                  </a:lnTo>
                  <a:lnTo>
                    <a:pt x="3810" y="259714"/>
                  </a:lnTo>
                  <a:lnTo>
                    <a:pt x="14097" y="275081"/>
                  </a:lnTo>
                  <a:lnTo>
                    <a:pt x="29463" y="285495"/>
                  </a:lnTo>
                  <a:lnTo>
                    <a:pt x="48260" y="289178"/>
                  </a:lnTo>
                  <a:lnTo>
                    <a:pt x="1280414" y="289178"/>
                  </a:lnTo>
                  <a:lnTo>
                    <a:pt x="1299337" y="285495"/>
                  </a:lnTo>
                  <a:lnTo>
                    <a:pt x="1314577" y="275081"/>
                  </a:lnTo>
                  <a:lnTo>
                    <a:pt x="1324990" y="259714"/>
                  </a:lnTo>
                  <a:lnTo>
                    <a:pt x="1328673" y="240791"/>
                  </a:lnTo>
                  <a:lnTo>
                    <a:pt x="1328673" y="48387"/>
                  </a:lnTo>
                  <a:lnTo>
                    <a:pt x="1324990" y="29590"/>
                  </a:lnTo>
                  <a:lnTo>
                    <a:pt x="1314577" y="14096"/>
                  </a:lnTo>
                  <a:lnTo>
                    <a:pt x="1299337" y="3809"/>
                  </a:lnTo>
                  <a:lnTo>
                    <a:pt x="1280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01640" y="6187439"/>
              <a:ext cx="1341120" cy="301625"/>
            </a:xfrm>
            <a:custGeom>
              <a:avLst/>
              <a:gdLst/>
              <a:ahLst/>
              <a:cxnLst/>
              <a:rect l="l" t="t" r="r" b="b"/>
              <a:pathLst>
                <a:path w="1341120" h="301625">
                  <a:moveTo>
                    <a:pt x="1340866" y="48895"/>
                  </a:moveTo>
                  <a:lnTo>
                    <a:pt x="1339596" y="43053"/>
                  </a:lnTo>
                  <a:lnTo>
                    <a:pt x="1333627" y="26924"/>
                  </a:lnTo>
                  <a:lnTo>
                    <a:pt x="1327277" y="19265"/>
                  </a:lnTo>
                  <a:lnTo>
                    <a:pt x="1327277" y="50927"/>
                  </a:lnTo>
                  <a:lnTo>
                    <a:pt x="1327277" y="251206"/>
                  </a:lnTo>
                  <a:lnTo>
                    <a:pt x="1302639" y="284607"/>
                  </a:lnTo>
                  <a:lnTo>
                    <a:pt x="54102" y="287655"/>
                  </a:lnTo>
                  <a:lnTo>
                    <a:pt x="41275" y="285877"/>
                  </a:lnTo>
                  <a:lnTo>
                    <a:pt x="14986" y="259080"/>
                  </a:lnTo>
                  <a:lnTo>
                    <a:pt x="13716" y="250571"/>
                  </a:lnTo>
                  <a:lnTo>
                    <a:pt x="13716" y="50292"/>
                  </a:lnTo>
                  <a:lnTo>
                    <a:pt x="31877" y="20193"/>
                  </a:lnTo>
                  <a:lnTo>
                    <a:pt x="35179" y="18288"/>
                  </a:lnTo>
                  <a:lnTo>
                    <a:pt x="39751" y="15113"/>
                  </a:lnTo>
                  <a:lnTo>
                    <a:pt x="49276" y="13335"/>
                  </a:lnTo>
                  <a:lnTo>
                    <a:pt x="54102" y="13716"/>
                  </a:lnTo>
                  <a:lnTo>
                    <a:pt x="1290701" y="13716"/>
                  </a:lnTo>
                  <a:lnTo>
                    <a:pt x="1324102" y="38227"/>
                  </a:lnTo>
                  <a:lnTo>
                    <a:pt x="1327277" y="50927"/>
                  </a:lnTo>
                  <a:lnTo>
                    <a:pt x="1327277" y="19265"/>
                  </a:lnTo>
                  <a:lnTo>
                    <a:pt x="1322578" y="13589"/>
                  </a:lnTo>
                  <a:lnTo>
                    <a:pt x="1307973" y="4318"/>
                  </a:lnTo>
                  <a:lnTo>
                    <a:pt x="1291336" y="0"/>
                  </a:lnTo>
                  <a:lnTo>
                    <a:pt x="54102" y="0"/>
                  </a:lnTo>
                  <a:lnTo>
                    <a:pt x="21844" y="10668"/>
                  </a:lnTo>
                  <a:lnTo>
                    <a:pt x="2667" y="38481"/>
                  </a:lnTo>
                  <a:lnTo>
                    <a:pt x="0" y="49530"/>
                  </a:lnTo>
                  <a:lnTo>
                    <a:pt x="0" y="252476"/>
                  </a:lnTo>
                  <a:lnTo>
                    <a:pt x="1270" y="258318"/>
                  </a:lnTo>
                  <a:lnTo>
                    <a:pt x="2667" y="263525"/>
                  </a:lnTo>
                  <a:lnTo>
                    <a:pt x="4572" y="268097"/>
                  </a:lnTo>
                  <a:lnTo>
                    <a:pt x="6477" y="273431"/>
                  </a:lnTo>
                  <a:lnTo>
                    <a:pt x="9779" y="277876"/>
                  </a:lnTo>
                  <a:lnTo>
                    <a:pt x="12319" y="281813"/>
                  </a:lnTo>
                  <a:lnTo>
                    <a:pt x="13716" y="283210"/>
                  </a:lnTo>
                  <a:lnTo>
                    <a:pt x="47625" y="301244"/>
                  </a:lnTo>
                  <a:lnTo>
                    <a:pt x="1292098" y="301371"/>
                  </a:lnTo>
                  <a:lnTo>
                    <a:pt x="1297940" y="300101"/>
                  </a:lnTo>
                  <a:lnTo>
                    <a:pt x="1313942" y="294132"/>
                  </a:lnTo>
                  <a:lnTo>
                    <a:pt x="1327277" y="283210"/>
                  </a:lnTo>
                  <a:lnTo>
                    <a:pt x="1336675" y="268478"/>
                  </a:lnTo>
                  <a:lnTo>
                    <a:pt x="1340866" y="251841"/>
                  </a:lnTo>
                  <a:lnTo>
                    <a:pt x="1340866" y="48895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07735" y="5794247"/>
              <a:ext cx="1329055" cy="298450"/>
            </a:xfrm>
            <a:custGeom>
              <a:avLst/>
              <a:gdLst/>
              <a:ahLst/>
              <a:cxnLst/>
              <a:rect l="l" t="t" r="r" b="b"/>
              <a:pathLst>
                <a:path w="1329054" h="298450">
                  <a:moveTo>
                    <a:pt x="1278509" y="0"/>
                  </a:moveTo>
                  <a:lnTo>
                    <a:pt x="50164" y="0"/>
                  </a:lnTo>
                  <a:lnTo>
                    <a:pt x="30861" y="3810"/>
                  </a:lnTo>
                  <a:lnTo>
                    <a:pt x="14859" y="14477"/>
                  </a:lnTo>
                  <a:lnTo>
                    <a:pt x="3937" y="30225"/>
                  </a:lnTo>
                  <a:lnTo>
                    <a:pt x="0" y="49784"/>
                  </a:lnTo>
                  <a:lnTo>
                    <a:pt x="0" y="248665"/>
                  </a:lnTo>
                  <a:lnTo>
                    <a:pt x="3937" y="268096"/>
                  </a:lnTo>
                  <a:lnTo>
                    <a:pt x="14859" y="283971"/>
                  </a:lnTo>
                  <a:lnTo>
                    <a:pt x="30861" y="294513"/>
                  </a:lnTo>
                  <a:lnTo>
                    <a:pt x="50164" y="298322"/>
                  </a:lnTo>
                  <a:lnTo>
                    <a:pt x="1278509" y="298322"/>
                  </a:lnTo>
                  <a:lnTo>
                    <a:pt x="1297939" y="294513"/>
                  </a:lnTo>
                  <a:lnTo>
                    <a:pt x="1313814" y="283971"/>
                  </a:lnTo>
                  <a:lnTo>
                    <a:pt x="1324737" y="268096"/>
                  </a:lnTo>
                  <a:lnTo>
                    <a:pt x="1328673" y="248665"/>
                  </a:lnTo>
                  <a:lnTo>
                    <a:pt x="1328673" y="49784"/>
                  </a:lnTo>
                  <a:lnTo>
                    <a:pt x="1324737" y="30225"/>
                  </a:lnTo>
                  <a:lnTo>
                    <a:pt x="1313814" y="14477"/>
                  </a:lnTo>
                  <a:lnTo>
                    <a:pt x="1297939" y="3810"/>
                  </a:lnTo>
                  <a:lnTo>
                    <a:pt x="12785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01640" y="5785103"/>
              <a:ext cx="1341120" cy="316865"/>
            </a:xfrm>
            <a:custGeom>
              <a:avLst/>
              <a:gdLst/>
              <a:ahLst/>
              <a:cxnLst/>
              <a:rect l="l" t="t" r="r" b="b"/>
              <a:pathLst>
                <a:path w="1341120" h="316864">
                  <a:moveTo>
                    <a:pt x="1340866" y="51066"/>
                  </a:moveTo>
                  <a:lnTo>
                    <a:pt x="1339596" y="45847"/>
                  </a:lnTo>
                  <a:lnTo>
                    <a:pt x="1327277" y="24066"/>
                  </a:lnTo>
                  <a:lnTo>
                    <a:pt x="1327277" y="53086"/>
                  </a:lnTo>
                  <a:lnTo>
                    <a:pt x="1327277" y="263906"/>
                  </a:lnTo>
                  <a:lnTo>
                    <a:pt x="1326515" y="268478"/>
                  </a:lnTo>
                  <a:lnTo>
                    <a:pt x="1321308" y="281813"/>
                  </a:lnTo>
                  <a:lnTo>
                    <a:pt x="1288161" y="302514"/>
                  </a:lnTo>
                  <a:lnTo>
                    <a:pt x="56642" y="303149"/>
                  </a:lnTo>
                  <a:lnTo>
                    <a:pt x="43180" y="300609"/>
                  </a:lnTo>
                  <a:lnTo>
                    <a:pt x="15621" y="271653"/>
                  </a:lnTo>
                  <a:lnTo>
                    <a:pt x="13716" y="263144"/>
                  </a:lnTo>
                  <a:lnTo>
                    <a:pt x="13716" y="52324"/>
                  </a:lnTo>
                  <a:lnTo>
                    <a:pt x="14351" y="48387"/>
                  </a:lnTo>
                  <a:lnTo>
                    <a:pt x="16891" y="39890"/>
                  </a:lnTo>
                  <a:lnTo>
                    <a:pt x="20574" y="31877"/>
                  </a:lnTo>
                  <a:lnTo>
                    <a:pt x="23241" y="29591"/>
                  </a:lnTo>
                  <a:lnTo>
                    <a:pt x="29337" y="23622"/>
                  </a:lnTo>
                  <a:lnTo>
                    <a:pt x="52070" y="13843"/>
                  </a:lnTo>
                  <a:lnTo>
                    <a:pt x="1289431" y="13843"/>
                  </a:lnTo>
                  <a:lnTo>
                    <a:pt x="1323848" y="39890"/>
                  </a:lnTo>
                  <a:lnTo>
                    <a:pt x="1327277" y="53086"/>
                  </a:lnTo>
                  <a:lnTo>
                    <a:pt x="1327277" y="24066"/>
                  </a:lnTo>
                  <a:lnTo>
                    <a:pt x="1322070" y="14859"/>
                  </a:lnTo>
                  <a:lnTo>
                    <a:pt x="1289431" y="635"/>
                  </a:lnTo>
                  <a:lnTo>
                    <a:pt x="1284224" y="0"/>
                  </a:lnTo>
                  <a:lnTo>
                    <a:pt x="56642" y="0"/>
                  </a:lnTo>
                  <a:lnTo>
                    <a:pt x="22860" y="11303"/>
                  </a:lnTo>
                  <a:lnTo>
                    <a:pt x="2667" y="40652"/>
                  </a:lnTo>
                  <a:lnTo>
                    <a:pt x="0" y="51689"/>
                  </a:lnTo>
                  <a:lnTo>
                    <a:pt x="0" y="265176"/>
                  </a:lnTo>
                  <a:lnTo>
                    <a:pt x="13716" y="296418"/>
                  </a:lnTo>
                  <a:lnTo>
                    <a:pt x="42926" y="314960"/>
                  </a:lnTo>
                  <a:lnTo>
                    <a:pt x="56642" y="316865"/>
                  </a:lnTo>
                  <a:lnTo>
                    <a:pt x="1290066" y="316230"/>
                  </a:lnTo>
                  <a:lnTo>
                    <a:pt x="1326769" y="297307"/>
                  </a:lnTo>
                  <a:lnTo>
                    <a:pt x="1340866" y="264541"/>
                  </a:lnTo>
                  <a:lnTo>
                    <a:pt x="1340866" y="51066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566416" y="4123944"/>
            <a:ext cx="1813560" cy="889635"/>
            <a:chOff x="2566416" y="4123944"/>
            <a:chExt cx="1813560" cy="889635"/>
          </a:xfrm>
        </p:grpSpPr>
        <p:sp>
          <p:nvSpPr>
            <p:cNvPr id="30" name="object 30"/>
            <p:cNvSpPr/>
            <p:nvPr/>
          </p:nvSpPr>
          <p:spPr>
            <a:xfrm>
              <a:off x="2581656" y="4139184"/>
              <a:ext cx="1783080" cy="862965"/>
            </a:xfrm>
            <a:custGeom>
              <a:avLst/>
              <a:gdLst/>
              <a:ahLst/>
              <a:cxnLst/>
              <a:rect l="l" t="t" r="r" b="b"/>
              <a:pathLst>
                <a:path w="1783079" h="862964">
                  <a:moveTo>
                    <a:pt x="1639061" y="0"/>
                  </a:moveTo>
                  <a:lnTo>
                    <a:pt x="143256" y="0"/>
                  </a:lnTo>
                  <a:lnTo>
                    <a:pt x="105282" y="5079"/>
                  </a:lnTo>
                  <a:lnTo>
                    <a:pt x="42037" y="42163"/>
                  </a:lnTo>
                  <a:lnTo>
                    <a:pt x="5080" y="105663"/>
                  </a:lnTo>
                  <a:lnTo>
                    <a:pt x="0" y="143890"/>
                  </a:lnTo>
                  <a:lnTo>
                    <a:pt x="0" y="718692"/>
                  </a:lnTo>
                  <a:lnTo>
                    <a:pt x="5080" y="756919"/>
                  </a:lnTo>
                  <a:lnTo>
                    <a:pt x="42037" y="820419"/>
                  </a:lnTo>
                  <a:lnTo>
                    <a:pt x="105282" y="857503"/>
                  </a:lnTo>
                  <a:lnTo>
                    <a:pt x="143256" y="862583"/>
                  </a:lnTo>
                  <a:lnTo>
                    <a:pt x="1639061" y="862583"/>
                  </a:lnTo>
                  <a:lnTo>
                    <a:pt x="1677289" y="857503"/>
                  </a:lnTo>
                  <a:lnTo>
                    <a:pt x="1740789" y="820419"/>
                  </a:lnTo>
                  <a:lnTo>
                    <a:pt x="1777872" y="756919"/>
                  </a:lnTo>
                  <a:lnTo>
                    <a:pt x="1782953" y="718692"/>
                  </a:lnTo>
                  <a:lnTo>
                    <a:pt x="1782953" y="143890"/>
                  </a:lnTo>
                  <a:lnTo>
                    <a:pt x="1777872" y="105663"/>
                  </a:lnTo>
                  <a:lnTo>
                    <a:pt x="1740789" y="42163"/>
                  </a:lnTo>
                  <a:lnTo>
                    <a:pt x="1677289" y="5079"/>
                  </a:lnTo>
                  <a:lnTo>
                    <a:pt x="16390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66416" y="4123943"/>
              <a:ext cx="1813560" cy="889635"/>
            </a:xfrm>
            <a:custGeom>
              <a:avLst/>
              <a:gdLst/>
              <a:ahLst/>
              <a:cxnLst/>
              <a:rect l="l" t="t" r="r" b="b"/>
              <a:pathLst>
                <a:path w="1813560" h="889635">
                  <a:moveTo>
                    <a:pt x="1813179" y="149098"/>
                  </a:moveTo>
                  <a:lnTo>
                    <a:pt x="1812417" y="141224"/>
                  </a:lnTo>
                  <a:lnTo>
                    <a:pt x="1803781" y="104013"/>
                  </a:lnTo>
                  <a:lnTo>
                    <a:pt x="1787271" y="70993"/>
                  </a:lnTo>
                  <a:lnTo>
                    <a:pt x="1785747" y="69189"/>
                  </a:lnTo>
                  <a:lnTo>
                    <a:pt x="1785747" y="151003"/>
                  </a:lnTo>
                  <a:lnTo>
                    <a:pt x="1785747" y="739394"/>
                  </a:lnTo>
                  <a:lnTo>
                    <a:pt x="1775841" y="782193"/>
                  </a:lnTo>
                  <a:lnTo>
                    <a:pt x="1731137" y="838327"/>
                  </a:lnTo>
                  <a:lnTo>
                    <a:pt x="1662557" y="862203"/>
                  </a:lnTo>
                  <a:lnTo>
                    <a:pt x="157099" y="862330"/>
                  </a:lnTo>
                  <a:lnTo>
                    <a:pt x="121031" y="857377"/>
                  </a:lnTo>
                  <a:lnTo>
                    <a:pt x="59309" y="818007"/>
                  </a:lnTo>
                  <a:lnTo>
                    <a:pt x="28702" y="751713"/>
                  </a:lnTo>
                  <a:lnTo>
                    <a:pt x="27432" y="745236"/>
                  </a:lnTo>
                  <a:lnTo>
                    <a:pt x="27432" y="738759"/>
                  </a:lnTo>
                  <a:lnTo>
                    <a:pt x="26670" y="732155"/>
                  </a:lnTo>
                  <a:lnTo>
                    <a:pt x="26670" y="157480"/>
                  </a:lnTo>
                  <a:lnTo>
                    <a:pt x="28702" y="137287"/>
                  </a:lnTo>
                  <a:lnTo>
                    <a:pt x="44323" y="92583"/>
                  </a:lnTo>
                  <a:lnTo>
                    <a:pt x="69723" y="60579"/>
                  </a:lnTo>
                  <a:lnTo>
                    <a:pt x="74930" y="56642"/>
                  </a:lnTo>
                  <a:lnTo>
                    <a:pt x="79502" y="52705"/>
                  </a:lnTo>
                  <a:lnTo>
                    <a:pt x="97409" y="41783"/>
                  </a:lnTo>
                  <a:lnTo>
                    <a:pt x="116586" y="33782"/>
                  </a:lnTo>
                  <a:lnTo>
                    <a:pt x="136906" y="28829"/>
                  </a:lnTo>
                  <a:lnTo>
                    <a:pt x="157099" y="27432"/>
                  </a:lnTo>
                  <a:lnTo>
                    <a:pt x="1663827" y="27432"/>
                  </a:lnTo>
                  <a:lnTo>
                    <a:pt x="1705356" y="36957"/>
                  </a:lnTo>
                  <a:lnTo>
                    <a:pt x="1761744" y="81788"/>
                  </a:lnTo>
                  <a:lnTo>
                    <a:pt x="1785747" y="151003"/>
                  </a:lnTo>
                  <a:lnTo>
                    <a:pt x="1785747" y="69189"/>
                  </a:lnTo>
                  <a:lnTo>
                    <a:pt x="1763903" y="43180"/>
                  </a:lnTo>
                  <a:lnTo>
                    <a:pt x="1734820" y="21463"/>
                  </a:lnTo>
                  <a:lnTo>
                    <a:pt x="1700784" y="6731"/>
                  </a:lnTo>
                  <a:lnTo>
                    <a:pt x="1663192" y="0"/>
                  </a:lnTo>
                  <a:lnTo>
                    <a:pt x="157099" y="0"/>
                  </a:lnTo>
                  <a:lnTo>
                    <a:pt x="84836" y="17780"/>
                  </a:lnTo>
                  <a:lnTo>
                    <a:pt x="29718" y="65278"/>
                  </a:lnTo>
                  <a:lnTo>
                    <a:pt x="1905" y="134112"/>
                  </a:lnTo>
                  <a:lnTo>
                    <a:pt x="0" y="149733"/>
                  </a:lnTo>
                  <a:lnTo>
                    <a:pt x="0" y="740664"/>
                  </a:lnTo>
                  <a:lnTo>
                    <a:pt x="10287" y="788289"/>
                  </a:lnTo>
                  <a:lnTo>
                    <a:pt x="51562" y="848741"/>
                  </a:lnTo>
                  <a:lnTo>
                    <a:pt x="84963" y="871855"/>
                  </a:lnTo>
                  <a:lnTo>
                    <a:pt x="132334" y="887476"/>
                  </a:lnTo>
                  <a:lnTo>
                    <a:pt x="1655953" y="889635"/>
                  </a:lnTo>
                  <a:lnTo>
                    <a:pt x="1663192" y="889127"/>
                  </a:lnTo>
                  <a:lnTo>
                    <a:pt x="1672336" y="889000"/>
                  </a:lnTo>
                  <a:lnTo>
                    <a:pt x="1709166" y="880364"/>
                  </a:lnTo>
                  <a:lnTo>
                    <a:pt x="1742186" y="863727"/>
                  </a:lnTo>
                  <a:lnTo>
                    <a:pt x="1770126" y="840232"/>
                  </a:lnTo>
                  <a:lnTo>
                    <a:pt x="1785747" y="819277"/>
                  </a:lnTo>
                  <a:lnTo>
                    <a:pt x="1791843" y="811149"/>
                  </a:lnTo>
                  <a:lnTo>
                    <a:pt x="1806575" y="777240"/>
                  </a:lnTo>
                  <a:lnTo>
                    <a:pt x="1813179" y="740029"/>
                  </a:lnTo>
                  <a:lnTo>
                    <a:pt x="1813179" y="149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383535" y="3499103"/>
            <a:ext cx="5575300" cy="3749040"/>
            <a:chOff x="2383535" y="3499103"/>
            <a:chExt cx="5575300" cy="3749040"/>
          </a:xfrm>
        </p:grpSpPr>
        <p:sp>
          <p:nvSpPr>
            <p:cNvPr id="33" name="object 33"/>
            <p:cNvSpPr/>
            <p:nvPr/>
          </p:nvSpPr>
          <p:spPr>
            <a:xfrm>
              <a:off x="4176267" y="6055232"/>
              <a:ext cx="151511" cy="135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5071" y="6044183"/>
              <a:ext cx="146938" cy="1352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83536" y="3540505"/>
              <a:ext cx="207010" cy="1043305"/>
            </a:xfrm>
            <a:custGeom>
              <a:avLst/>
              <a:gdLst/>
              <a:ahLst/>
              <a:cxnLst/>
              <a:rect l="l" t="t" r="r" b="b"/>
              <a:pathLst>
                <a:path w="207010" h="1043304">
                  <a:moveTo>
                    <a:pt x="206883" y="1016635"/>
                  </a:moveTo>
                  <a:lnTo>
                    <a:pt x="202438" y="1016000"/>
                  </a:lnTo>
                  <a:lnTo>
                    <a:pt x="199136" y="1016000"/>
                  </a:lnTo>
                  <a:lnTo>
                    <a:pt x="171577" y="1001903"/>
                  </a:lnTo>
                  <a:lnTo>
                    <a:pt x="123825" y="941959"/>
                  </a:lnTo>
                  <a:lnTo>
                    <a:pt x="103886" y="901700"/>
                  </a:lnTo>
                  <a:lnTo>
                    <a:pt x="86741" y="858520"/>
                  </a:lnTo>
                  <a:lnTo>
                    <a:pt x="72390" y="815086"/>
                  </a:lnTo>
                  <a:lnTo>
                    <a:pt x="60833" y="774192"/>
                  </a:lnTo>
                  <a:lnTo>
                    <a:pt x="39370" y="664845"/>
                  </a:lnTo>
                  <a:lnTo>
                    <a:pt x="34036" y="626110"/>
                  </a:lnTo>
                  <a:lnTo>
                    <a:pt x="30099" y="585089"/>
                  </a:lnTo>
                  <a:lnTo>
                    <a:pt x="27686" y="542036"/>
                  </a:lnTo>
                  <a:lnTo>
                    <a:pt x="26924" y="497586"/>
                  </a:lnTo>
                  <a:lnTo>
                    <a:pt x="27686" y="451993"/>
                  </a:lnTo>
                  <a:lnTo>
                    <a:pt x="30099" y="405638"/>
                  </a:lnTo>
                  <a:lnTo>
                    <a:pt x="34163" y="359029"/>
                  </a:lnTo>
                  <a:lnTo>
                    <a:pt x="40005" y="312420"/>
                  </a:lnTo>
                  <a:lnTo>
                    <a:pt x="47625" y="266446"/>
                  </a:lnTo>
                  <a:lnTo>
                    <a:pt x="56896" y="221234"/>
                  </a:lnTo>
                  <a:lnTo>
                    <a:pt x="68199" y="177419"/>
                  </a:lnTo>
                  <a:lnTo>
                    <a:pt x="81280" y="135382"/>
                  </a:lnTo>
                  <a:lnTo>
                    <a:pt x="96266" y="95250"/>
                  </a:lnTo>
                  <a:lnTo>
                    <a:pt x="113157" y="57785"/>
                  </a:lnTo>
                  <a:lnTo>
                    <a:pt x="126619" y="33401"/>
                  </a:lnTo>
                  <a:lnTo>
                    <a:pt x="128905" y="4318"/>
                  </a:lnTo>
                  <a:lnTo>
                    <a:pt x="115316" y="0"/>
                  </a:lnTo>
                  <a:lnTo>
                    <a:pt x="113538" y="2286"/>
                  </a:lnTo>
                  <a:lnTo>
                    <a:pt x="94361" y="35179"/>
                  </a:lnTo>
                  <a:lnTo>
                    <a:pt x="77089" y="71120"/>
                  </a:lnTo>
                  <a:lnTo>
                    <a:pt x="61722" y="109474"/>
                  </a:lnTo>
                  <a:lnTo>
                    <a:pt x="48133" y="149987"/>
                  </a:lnTo>
                  <a:lnTo>
                    <a:pt x="36322" y="192405"/>
                  </a:lnTo>
                  <a:lnTo>
                    <a:pt x="26162" y="236220"/>
                  </a:lnTo>
                  <a:lnTo>
                    <a:pt x="17780" y="281051"/>
                  </a:lnTo>
                  <a:lnTo>
                    <a:pt x="11049" y="326644"/>
                  </a:lnTo>
                  <a:lnTo>
                    <a:pt x="5842" y="372364"/>
                  </a:lnTo>
                  <a:lnTo>
                    <a:pt x="2413" y="418084"/>
                  </a:lnTo>
                  <a:lnTo>
                    <a:pt x="381" y="463423"/>
                  </a:lnTo>
                  <a:lnTo>
                    <a:pt x="0" y="507746"/>
                  </a:lnTo>
                  <a:lnTo>
                    <a:pt x="1016" y="550926"/>
                  </a:lnTo>
                  <a:lnTo>
                    <a:pt x="3683" y="592582"/>
                  </a:lnTo>
                  <a:lnTo>
                    <a:pt x="7620" y="632079"/>
                  </a:lnTo>
                  <a:lnTo>
                    <a:pt x="20701" y="717042"/>
                  </a:lnTo>
                  <a:lnTo>
                    <a:pt x="45085" y="817880"/>
                  </a:lnTo>
                  <a:lnTo>
                    <a:pt x="58547" y="859663"/>
                  </a:lnTo>
                  <a:lnTo>
                    <a:pt x="74676" y="901827"/>
                  </a:lnTo>
                  <a:lnTo>
                    <a:pt x="93599" y="942340"/>
                  </a:lnTo>
                  <a:lnTo>
                    <a:pt x="115062" y="978789"/>
                  </a:lnTo>
                  <a:lnTo>
                    <a:pt x="139319" y="1009142"/>
                  </a:lnTo>
                  <a:lnTo>
                    <a:pt x="201168" y="1043305"/>
                  </a:lnTo>
                  <a:lnTo>
                    <a:pt x="205613" y="1043305"/>
                  </a:lnTo>
                  <a:lnTo>
                    <a:pt x="206883" y="101663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30652" y="3499103"/>
              <a:ext cx="148844" cy="1324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21295" y="4931663"/>
              <a:ext cx="637031" cy="630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21296" y="4931663"/>
              <a:ext cx="636905" cy="631190"/>
            </a:xfrm>
            <a:custGeom>
              <a:avLst/>
              <a:gdLst/>
              <a:ahLst/>
              <a:cxnLst/>
              <a:rect l="l" t="t" r="r" b="b"/>
              <a:pathLst>
                <a:path w="636904" h="631189">
                  <a:moveTo>
                    <a:pt x="636651" y="1270"/>
                  </a:moveTo>
                  <a:lnTo>
                    <a:pt x="634619" y="0"/>
                  </a:lnTo>
                  <a:lnTo>
                    <a:pt x="628142" y="0"/>
                  </a:lnTo>
                  <a:lnTo>
                    <a:pt x="628142" y="7747"/>
                  </a:lnTo>
                  <a:lnTo>
                    <a:pt x="628142" y="623189"/>
                  </a:lnTo>
                  <a:lnTo>
                    <a:pt x="7747" y="623189"/>
                  </a:lnTo>
                  <a:lnTo>
                    <a:pt x="7747" y="7747"/>
                  </a:lnTo>
                  <a:lnTo>
                    <a:pt x="628142" y="7747"/>
                  </a:lnTo>
                  <a:lnTo>
                    <a:pt x="628142" y="0"/>
                  </a:lnTo>
                  <a:lnTo>
                    <a:pt x="1270" y="0"/>
                  </a:lnTo>
                  <a:lnTo>
                    <a:pt x="0" y="1270"/>
                  </a:lnTo>
                  <a:lnTo>
                    <a:pt x="0" y="629666"/>
                  </a:lnTo>
                  <a:lnTo>
                    <a:pt x="1270" y="630936"/>
                  </a:lnTo>
                  <a:lnTo>
                    <a:pt x="3937" y="630936"/>
                  </a:lnTo>
                  <a:lnTo>
                    <a:pt x="7747" y="630936"/>
                  </a:lnTo>
                  <a:lnTo>
                    <a:pt x="628142" y="630936"/>
                  </a:lnTo>
                  <a:lnTo>
                    <a:pt x="632714" y="630936"/>
                  </a:lnTo>
                  <a:lnTo>
                    <a:pt x="634619" y="630936"/>
                  </a:lnTo>
                  <a:lnTo>
                    <a:pt x="636651" y="629666"/>
                  </a:lnTo>
                  <a:lnTo>
                    <a:pt x="636651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33615" y="5233415"/>
              <a:ext cx="493395" cy="380365"/>
            </a:xfrm>
            <a:custGeom>
              <a:avLst/>
              <a:gdLst/>
              <a:ahLst/>
              <a:cxnLst/>
              <a:rect l="l" t="t" r="r" b="b"/>
              <a:pathLst>
                <a:path w="493395" h="380364">
                  <a:moveTo>
                    <a:pt x="492759" y="0"/>
                  </a:moveTo>
                  <a:lnTo>
                    <a:pt x="429640" y="6858"/>
                  </a:lnTo>
                  <a:lnTo>
                    <a:pt x="389762" y="17780"/>
                  </a:lnTo>
                  <a:lnTo>
                    <a:pt x="350900" y="33909"/>
                  </a:lnTo>
                  <a:lnTo>
                    <a:pt x="314705" y="54991"/>
                  </a:lnTo>
                  <a:lnTo>
                    <a:pt x="282701" y="80645"/>
                  </a:lnTo>
                  <a:lnTo>
                    <a:pt x="256793" y="110617"/>
                  </a:lnTo>
                  <a:lnTo>
                    <a:pt x="235838" y="154432"/>
                  </a:lnTo>
                  <a:lnTo>
                    <a:pt x="232155" y="187706"/>
                  </a:lnTo>
                  <a:lnTo>
                    <a:pt x="228091" y="205612"/>
                  </a:lnTo>
                  <a:lnTo>
                    <a:pt x="224916" y="212725"/>
                  </a:lnTo>
                  <a:lnTo>
                    <a:pt x="222250" y="219329"/>
                  </a:lnTo>
                  <a:lnTo>
                    <a:pt x="209676" y="237998"/>
                  </a:lnTo>
                  <a:lnTo>
                    <a:pt x="179704" y="268224"/>
                  </a:lnTo>
                  <a:lnTo>
                    <a:pt x="144017" y="292100"/>
                  </a:lnTo>
                  <a:lnTo>
                    <a:pt x="135635" y="297307"/>
                  </a:lnTo>
                  <a:lnTo>
                    <a:pt x="137540" y="296037"/>
                  </a:lnTo>
                  <a:lnTo>
                    <a:pt x="128524" y="299085"/>
                  </a:lnTo>
                  <a:lnTo>
                    <a:pt x="116712" y="247904"/>
                  </a:lnTo>
                  <a:lnTo>
                    <a:pt x="0" y="344170"/>
                  </a:lnTo>
                  <a:lnTo>
                    <a:pt x="147319" y="379984"/>
                  </a:lnTo>
                  <a:lnTo>
                    <a:pt x="134747" y="325882"/>
                  </a:lnTo>
                  <a:lnTo>
                    <a:pt x="146050" y="322072"/>
                  </a:lnTo>
                  <a:lnTo>
                    <a:pt x="146684" y="321437"/>
                  </a:lnTo>
                  <a:lnTo>
                    <a:pt x="147954" y="321437"/>
                  </a:lnTo>
                  <a:lnTo>
                    <a:pt x="148589" y="320801"/>
                  </a:lnTo>
                  <a:lnTo>
                    <a:pt x="212851" y="274955"/>
                  </a:lnTo>
                  <a:lnTo>
                    <a:pt x="241807" y="239395"/>
                  </a:lnTo>
                  <a:lnTo>
                    <a:pt x="256920" y="202946"/>
                  </a:lnTo>
                  <a:lnTo>
                    <a:pt x="260603" y="170307"/>
                  </a:lnTo>
                  <a:lnTo>
                    <a:pt x="264667" y="152908"/>
                  </a:lnTo>
                  <a:lnTo>
                    <a:pt x="296544" y="104775"/>
                  </a:lnTo>
                  <a:lnTo>
                    <a:pt x="325881" y="80010"/>
                  </a:lnTo>
                  <a:lnTo>
                    <a:pt x="360299" y="59562"/>
                  </a:lnTo>
                  <a:lnTo>
                    <a:pt x="397382" y="43814"/>
                  </a:lnTo>
                  <a:lnTo>
                    <a:pt x="434975" y="33147"/>
                  </a:lnTo>
                  <a:lnTo>
                    <a:pt x="481075" y="27305"/>
                  </a:lnTo>
                  <a:lnTo>
                    <a:pt x="493394" y="27305"/>
                  </a:lnTo>
                  <a:lnTo>
                    <a:pt x="49275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21295" y="5730239"/>
              <a:ext cx="637031" cy="6339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21296" y="5730239"/>
              <a:ext cx="636905" cy="634365"/>
            </a:xfrm>
            <a:custGeom>
              <a:avLst/>
              <a:gdLst/>
              <a:ahLst/>
              <a:cxnLst/>
              <a:rect l="l" t="t" r="r" b="b"/>
              <a:pathLst>
                <a:path w="636904" h="634364">
                  <a:moveTo>
                    <a:pt x="636651" y="1905"/>
                  </a:moveTo>
                  <a:lnTo>
                    <a:pt x="634619" y="0"/>
                  </a:lnTo>
                  <a:lnTo>
                    <a:pt x="628142" y="0"/>
                  </a:lnTo>
                  <a:lnTo>
                    <a:pt x="628142" y="7874"/>
                  </a:lnTo>
                  <a:lnTo>
                    <a:pt x="628142" y="625348"/>
                  </a:lnTo>
                  <a:lnTo>
                    <a:pt x="7823" y="625348"/>
                  </a:lnTo>
                  <a:lnTo>
                    <a:pt x="7823" y="7874"/>
                  </a:lnTo>
                  <a:lnTo>
                    <a:pt x="628142" y="7874"/>
                  </a:lnTo>
                  <a:lnTo>
                    <a:pt x="628142" y="0"/>
                  </a:lnTo>
                  <a:lnTo>
                    <a:pt x="1270" y="0"/>
                  </a:lnTo>
                  <a:lnTo>
                    <a:pt x="0" y="1905"/>
                  </a:lnTo>
                  <a:lnTo>
                    <a:pt x="0" y="631952"/>
                  </a:lnTo>
                  <a:lnTo>
                    <a:pt x="1270" y="633857"/>
                  </a:lnTo>
                  <a:lnTo>
                    <a:pt x="3937" y="633857"/>
                  </a:lnTo>
                  <a:lnTo>
                    <a:pt x="7747" y="633857"/>
                  </a:lnTo>
                  <a:lnTo>
                    <a:pt x="628142" y="633857"/>
                  </a:lnTo>
                  <a:lnTo>
                    <a:pt x="632714" y="633857"/>
                  </a:lnTo>
                  <a:lnTo>
                    <a:pt x="634619" y="633857"/>
                  </a:lnTo>
                  <a:lnTo>
                    <a:pt x="636651" y="631952"/>
                  </a:lnTo>
                  <a:lnTo>
                    <a:pt x="636651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33615" y="6033134"/>
              <a:ext cx="492759" cy="342900"/>
            </a:xfrm>
            <a:custGeom>
              <a:avLst/>
              <a:gdLst/>
              <a:ahLst/>
              <a:cxnLst/>
              <a:rect l="l" t="t" r="r" b="b"/>
              <a:pathLst>
                <a:path w="492759" h="342900">
                  <a:moveTo>
                    <a:pt x="492759" y="0"/>
                  </a:moveTo>
                  <a:lnTo>
                    <a:pt x="432307" y="5587"/>
                  </a:lnTo>
                  <a:lnTo>
                    <a:pt x="392937" y="14858"/>
                  </a:lnTo>
                  <a:lnTo>
                    <a:pt x="353567" y="28956"/>
                  </a:lnTo>
                  <a:lnTo>
                    <a:pt x="316483" y="47497"/>
                  </a:lnTo>
                  <a:lnTo>
                    <a:pt x="283590" y="70231"/>
                  </a:lnTo>
                  <a:lnTo>
                    <a:pt x="235965" y="135508"/>
                  </a:lnTo>
                  <a:lnTo>
                    <a:pt x="232155" y="165734"/>
                  </a:lnTo>
                  <a:lnTo>
                    <a:pt x="228091" y="181482"/>
                  </a:lnTo>
                  <a:lnTo>
                    <a:pt x="210057" y="209041"/>
                  </a:lnTo>
                  <a:lnTo>
                    <a:pt x="179324" y="235838"/>
                  </a:lnTo>
                  <a:lnTo>
                    <a:pt x="145414" y="256285"/>
                  </a:lnTo>
                  <a:lnTo>
                    <a:pt x="136270" y="260857"/>
                  </a:lnTo>
                  <a:lnTo>
                    <a:pt x="138175" y="259587"/>
                  </a:lnTo>
                  <a:lnTo>
                    <a:pt x="130048" y="262254"/>
                  </a:lnTo>
                  <a:lnTo>
                    <a:pt x="119252" y="210057"/>
                  </a:lnTo>
                  <a:lnTo>
                    <a:pt x="0" y="303783"/>
                  </a:lnTo>
                  <a:lnTo>
                    <a:pt x="146684" y="342900"/>
                  </a:lnTo>
                  <a:lnTo>
                    <a:pt x="135508" y="288544"/>
                  </a:lnTo>
                  <a:lnTo>
                    <a:pt x="146050" y="285622"/>
                  </a:lnTo>
                  <a:lnTo>
                    <a:pt x="147319" y="285622"/>
                  </a:lnTo>
                  <a:lnTo>
                    <a:pt x="147954" y="284988"/>
                  </a:lnTo>
                  <a:lnTo>
                    <a:pt x="157733" y="280415"/>
                  </a:lnTo>
                  <a:lnTo>
                    <a:pt x="166877" y="275208"/>
                  </a:lnTo>
                  <a:lnTo>
                    <a:pt x="176656" y="270001"/>
                  </a:lnTo>
                  <a:lnTo>
                    <a:pt x="212089" y="244856"/>
                  </a:lnTo>
                  <a:lnTo>
                    <a:pt x="241173" y="212725"/>
                  </a:lnTo>
                  <a:lnTo>
                    <a:pt x="256793" y="180975"/>
                  </a:lnTo>
                  <a:lnTo>
                    <a:pt x="260476" y="152272"/>
                  </a:lnTo>
                  <a:lnTo>
                    <a:pt x="264032" y="137287"/>
                  </a:lnTo>
                  <a:lnTo>
                    <a:pt x="303149" y="89407"/>
                  </a:lnTo>
                  <a:lnTo>
                    <a:pt x="341122" y="64769"/>
                  </a:lnTo>
                  <a:lnTo>
                    <a:pt x="384048" y="46227"/>
                  </a:lnTo>
                  <a:lnTo>
                    <a:pt x="428370" y="34035"/>
                  </a:lnTo>
                  <a:lnTo>
                    <a:pt x="470661" y="27939"/>
                  </a:lnTo>
                  <a:lnTo>
                    <a:pt x="481710" y="27304"/>
                  </a:lnTo>
                  <a:lnTo>
                    <a:pt x="492759" y="27304"/>
                  </a:lnTo>
                  <a:lnTo>
                    <a:pt x="49275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21295" y="6531863"/>
              <a:ext cx="637031" cy="6309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21296" y="6531863"/>
              <a:ext cx="636905" cy="630555"/>
            </a:xfrm>
            <a:custGeom>
              <a:avLst/>
              <a:gdLst/>
              <a:ahLst/>
              <a:cxnLst/>
              <a:rect l="l" t="t" r="r" b="b"/>
              <a:pathLst>
                <a:path w="636904" h="630554">
                  <a:moveTo>
                    <a:pt x="636651" y="1905"/>
                  </a:moveTo>
                  <a:lnTo>
                    <a:pt x="634619" y="0"/>
                  </a:lnTo>
                  <a:lnTo>
                    <a:pt x="628142" y="0"/>
                  </a:lnTo>
                  <a:lnTo>
                    <a:pt x="628142" y="7747"/>
                  </a:lnTo>
                  <a:lnTo>
                    <a:pt x="628142" y="622046"/>
                  </a:lnTo>
                  <a:lnTo>
                    <a:pt x="7747" y="622046"/>
                  </a:lnTo>
                  <a:lnTo>
                    <a:pt x="7747" y="7747"/>
                  </a:lnTo>
                  <a:lnTo>
                    <a:pt x="628142" y="7747"/>
                  </a:lnTo>
                  <a:lnTo>
                    <a:pt x="628142" y="0"/>
                  </a:lnTo>
                  <a:lnTo>
                    <a:pt x="1270" y="0"/>
                  </a:lnTo>
                  <a:lnTo>
                    <a:pt x="0" y="1905"/>
                  </a:lnTo>
                  <a:lnTo>
                    <a:pt x="0" y="628523"/>
                  </a:lnTo>
                  <a:lnTo>
                    <a:pt x="1270" y="630555"/>
                  </a:lnTo>
                  <a:lnTo>
                    <a:pt x="3937" y="630555"/>
                  </a:lnTo>
                  <a:lnTo>
                    <a:pt x="7747" y="630555"/>
                  </a:lnTo>
                  <a:lnTo>
                    <a:pt x="628142" y="630555"/>
                  </a:lnTo>
                  <a:lnTo>
                    <a:pt x="632714" y="630555"/>
                  </a:lnTo>
                  <a:lnTo>
                    <a:pt x="634619" y="630555"/>
                  </a:lnTo>
                  <a:lnTo>
                    <a:pt x="636651" y="628523"/>
                  </a:lnTo>
                  <a:lnTo>
                    <a:pt x="636651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19927" y="6952488"/>
              <a:ext cx="1329055" cy="289560"/>
            </a:xfrm>
            <a:custGeom>
              <a:avLst/>
              <a:gdLst/>
              <a:ahLst/>
              <a:cxnLst/>
              <a:rect l="l" t="t" r="r" b="b"/>
              <a:pathLst>
                <a:path w="1329054" h="289559">
                  <a:moveTo>
                    <a:pt x="1280414" y="0"/>
                  </a:moveTo>
                  <a:lnTo>
                    <a:pt x="48260" y="0"/>
                  </a:lnTo>
                  <a:lnTo>
                    <a:pt x="29463" y="3809"/>
                  </a:lnTo>
                  <a:lnTo>
                    <a:pt x="14097" y="14096"/>
                  </a:lnTo>
                  <a:lnTo>
                    <a:pt x="3810" y="29463"/>
                  </a:lnTo>
                  <a:lnTo>
                    <a:pt x="0" y="48386"/>
                  </a:lnTo>
                  <a:lnTo>
                    <a:pt x="0" y="241680"/>
                  </a:lnTo>
                  <a:lnTo>
                    <a:pt x="3810" y="260095"/>
                  </a:lnTo>
                  <a:lnTo>
                    <a:pt x="14097" y="275335"/>
                  </a:lnTo>
                  <a:lnTo>
                    <a:pt x="29463" y="285622"/>
                  </a:lnTo>
                  <a:lnTo>
                    <a:pt x="48260" y="289305"/>
                  </a:lnTo>
                  <a:lnTo>
                    <a:pt x="1280414" y="289305"/>
                  </a:lnTo>
                  <a:lnTo>
                    <a:pt x="1298955" y="285622"/>
                  </a:lnTo>
                  <a:lnTo>
                    <a:pt x="1314323" y="275335"/>
                  </a:lnTo>
                  <a:lnTo>
                    <a:pt x="1324864" y="260095"/>
                  </a:lnTo>
                  <a:lnTo>
                    <a:pt x="1328674" y="241680"/>
                  </a:lnTo>
                  <a:lnTo>
                    <a:pt x="1328674" y="48386"/>
                  </a:lnTo>
                  <a:lnTo>
                    <a:pt x="1324864" y="29463"/>
                  </a:lnTo>
                  <a:lnTo>
                    <a:pt x="1314323" y="14096"/>
                  </a:lnTo>
                  <a:lnTo>
                    <a:pt x="1298955" y="3809"/>
                  </a:lnTo>
                  <a:lnTo>
                    <a:pt x="1280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13832" y="6943343"/>
              <a:ext cx="1341120" cy="304800"/>
            </a:xfrm>
            <a:custGeom>
              <a:avLst/>
              <a:gdLst/>
              <a:ahLst/>
              <a:cxnLst/>
              <a:rect l="l" t="t" r="r" b="b"/>
              <a:pathLst>
                <a:path w="1341120" h="304800">
                  <a:moveTo>
                    <a:pt x="1340866" y="49784"/>
                  </a:moveTo>
                  <a:lnTo>
                    <a:pt x="1339596" y="43942"/>
                  </a:lnTo>
                  <a:lnTo>
                    <a:pt x="1327277" y="22529"/>
                  </a:lnTo>
                  <a:lnTo>
                    <a:pt x="1327277" y="51816"/>
                  </a:lnTo>
                  <a:lnTo>
                    <a:pt x="1327277" y="254381"/>
                  </a:lnTo>
                  <a:lnTo>
                    <a:pt x="1302893" y="287401"/>
                  </a:lnTo>
                  <a:lnTo>
                    <a:pt x="1290066" y="291084"/>
                  </a:lnTo>
                  <a:lnTo>
                    <a:pt x="54737" y="291084"/>
                  </a:lnTo>
                  <a:lnTo>
                    <a:pt x="41783" y="289052"/>
                  </a:lnTo>
                  <a:lnTo>
                    <a:pt x="14986" y="261493"/>
                  </a:lnTo>
                  <a:lnTo>
                    <a:pt x="13169" y="249694"/>
                  </a:lnTo>
                  <a:lnTo>
                    <a:pt x="13716" y="51181"/>
                  </a:lnTo>
                  <a:lnTo>
                    <a:pt x="14986" y="42545"/>
                  </a:lnTo>
                  <a:lnTo>
                    <a:pt x="18288" y="35433"/>
                  </a:lnTo>
                  <a:lnTo>
                    <a:pt x="20828" y="32131"/>
                  </a:lnTo>
                  <a:lnTo>
                    <a:pt x="22860" y="28829"/>
                  </a:lnTo>
                  <a:lnTo>
                    <a:pt x="25400" y="25527"/>
                  </a:lnTo>
                  <a:lnTo>
                    <a:pt x="28702" y="22987"/>
                  </a:lnTo>
                  <a:lnTo>
                    <a:pt x="40132" y="16256"/>
                  </a:lnTo>
                  <a:lnTo>
                    <a:pt x="49657" y="12827"/>
                  </a:lnTo>
                  <a:lnTo>
                    <a:pt x="54737" y="13716"/>
                  </a:lnTo>
                  <a:lnTo>
                    <a:pt x="1290701" y="13716"/>
                  </a:lnTo>
                  <a:lnTo>
                    <a:pt x="1324229" y="39370"/>
                  </a:lnTo>
                  <a:lnTo>
                    <a:pt x="1327277" y="51816"/>
                  </a:lnTo>
                  <a:lnTo>
                    <a:pt x="1327277" y="22529"/>
                  </a:lnTo>
                  <a:lnTo>
                    <a:pt x="1322578" y="14351"/>
                  </a:lnTo>
                  <a:lnTo>
                    <a:pt x="1291336" y="635"/>
                  </a:lnTo>
                  <a:lnTo>
                    <a:pt x="1286129" y="0"/>
                  </a:lnTo>
                  <a:lnTo>
                    <a:pt x="54737" y="0"/>
                  </a:lnTo>
                  <a:lnTo>
                    <a:pt x="21971" y="11049"/>
                  </a:lnTo>
                  <a:lnTo>
                    <a:pt x="1905" y="39370"/>
                  </a:lnTo>
                  <a:lnTo>
                    <a:pt x="0" y="50419"/>
                  </a:lnTo>
                  <a:lnTo>
                    <a:pt x="0" y="255651"/>
                  </a:lnTo>
                  <a:lnTo>
                    <a:pt x="13081" y="285623"/>
                  </a:lnTo>
                  <a:lnTo>
                    <a:pt x="41402" y="302895"/>
                  </a:lnTo>
                  <a:lnTo>
                    <a:pt x="54737" y="304800"/>
                  </a:lnTo>
                  <a:lnTo>
                    <a:pt x="1286129" y="304800"/>
                  </a:lnTo>
                  <a:lnTo>
                    <a:pt x="1326896" y="286385"/>
                  </a:lnTo>
                  <a:lnTo>
                    <a:pt x="1340866" y="255016"/>
                  </a:lnTo>
                  <a:lnTo>
                    <a:pt x="1340866" y="49784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19927" y="6583679"/>
              <a:ext cx="1329055" cy="289560"/>
            </a:xfrm>
            <a:custGeom>
              <a:avLst/>
              <a:gdLst/>
              <a:ahLst/>
              <a:cxnLst/>
              <a:rect l="l" t="t" r="r" b="b"/>
              <a:pathLst>
                <a:path w="1329054" h="289559">
                  <a:moveTo>
                    <a:pt x="1280414" y="0"/>
                  </a:moveTo>
                  <a:lnTo>
                    <a:pt x="48260" y="0"/>
                  </a:lnTo>
                  <a:lnTo>
                    <a:pt x="29463" y="3810"/>
                  </a:lnTo>
                  <a:lnTo>
                    <a:pt x="14097" y="14097"/>
                  </a:lnTo>
                  <a:lnTo>
                    <a:pt x="3810" y="29464"/>
                  </a:lnTo>
                  <a:lnTo>
                    <a:pt x="0" y="48260"/>
                  </a:lnTo>
                  <a:lnTo>
                    <a:pt x="0" y="241173"/>
                  </a:lnTo>
                  <a:lnTo>
                    <a:pt x="3810" y="259969"/>
                  </a:lnTo>
                  <a:lnTo>
                    <a:pt x="14097" y="275336"/>
                  </a:lnTo>
                  <a:lnTo>
                    <a:pt x="29463" y="285623"/>
                  </a:lnTo>
                  <a:lnTo>
                    <a:pt x="48260" y="289433"/>
                  </a:lnTo>
                  <a:lnTo>
                    <a:pt x="1280414" y="289433"/>
                  </a:lnTo>
                  <a:lnTo>
                    <a:pt x="1298955" y="285623"/>
                  </a:lnTo>
                  <a:lnTo>
                    <a:pt x="1314323" y="275336"/>
                  </a:lnTo>
                  <a:lnTo>
                    <a:pt x="1324864" y="259969"/>
                  </a:lnTo>
                  <a:lnTo>
                    <a:pt x="1328674" y="241173"/>
                  </a:lnTo>
                  <a:lnTo>
                    <a:pt x="1328674" y="48260"/>
                  </a:lnTo>
                  <a:lnTo>
                    <a:pt x="1324864" y="29464"/>
                  </a:lnTo>
                  <a:lnTo>
                    <a:pt x="1314323" y="14097"/>
                  </a:lnTo>
                  <a:lnTo>
                    <a:pt x="1298955" y="3810"/>
                  </a:lnTo>
                  <a:lnTo>
                    <a:pt x="1280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13832" y="6574535"/>
              <a:ext cx="1341120" cy="304800"/>
            </a:xfrm>
            <a:custGeom>
              <a:avLst/>
              <a:gdLst/>
              <a:ahLst/>
              <a:cxnLst/>
              <a:rect l="l" t="t" r="r" b="b"/>
              <a:pathLst>
                <a:path w="1341120" h="304800">
                  <a:moveTo>
                    <a:pt x="1340866" y="49276"/>
                  </a:moveTo>
                  <a:lnTo>
                    <a:pt x="1339596" y="43942"/>
                  </a:lnTo>
                  <a:lnTo>
                    <a:pt x="1333754" y="27813"/>
                  </a:lnTo>
                  <a:lnTo>
                    <a:pt x="1327277" y="19875"/>
                  </a:lnTo>
                  <a:lnTo>
                    <a:pt x="1327277" y="51181"/>
                  </a:lnTo>
                  <a:lnTo>
                    <a:pt x="1327277" y="254127"/>
                  </a:lnTo>
                  <a:lnTo>
                    <a:pt x="1302766" y="287655"/>
                  </a:lnTo>
                  <a:lnTo>
                    <a:pt x="1290066" y="290957"/>
                  </a:lnTo>
                  <a:lnTo>
                    <a:pt x="54737" y="290957"/>
                  </a:lnTo>
                  <a:lnTo>
                    <a:pt x="41529" y="288925"/>
                  </a:lnTo>
                  <a:lnTo>
                    <a:pt x="14986" y="261366"/>
                  </a:lnTo>
                  <a:lnTo>
                    <a:pt x="13169" y="249555"/>
                  </a:lnTo>
                  <a:lnTo>
                    <a:pt x="13716" y="50546"/>
                  </a:lnTo>
                  <a:lnTo>
                    <a:pt x="14986" y="42672"/>
                  </a:lnTo>
                  <a:lnTo>
                    <a:pt x="16891" y="38735"/>
                  </a:lnTo>
                  <a:lnTo>
                    <a:pt x="18288" y="34798"/>
                  </a:lnTo>
                  <a:lnTo>
                    <a:pt x="20828" y="31496"/>
                  </a:lnTo>
                  <a:lnTo>
                    <a:pt x="22860" y="28194"/>
                  </a:lnTo>
                  <a:lnTo>
                    <a:pt x="25400" y="25654"/>
                  </a:lnTo>
                  <a:lnTo>
                    <a:pt x="31877" y="20320"/>
                  </a:lnTo>
                  <a:lnTo>
                    <a:pt x="35179" y="18415"/>
                  </a:lnTo>
                  <a:lnTo>
                    <a:pt x="41148" y="14478"/>
                  </a:lnTo>
                  <a:lnTo>
                    <a:pt x="48514" y="14351"/>
                  </a:lnTo>
                  <a:lnTo>
                    <a:pt x="55372" y="13081"/>
                  </a:lnTo>
                  <a:lnTo>
                    <a:pt x="1290701" y="13843"/>
                  </a:lnTo>
                  <a:lnTo>
                    <a:pt x="1323848" y="38354"/>
                  </a:lnTo>
                  <a:lnTo>
                    <a:pt x="1327277" y="51181"/>
                  </a:lnTo>
                  <a:lnTo>
                    <a:pt x="1327277" y="19875"/>
                  </a:lnTo>
                  <a:lnTo>
                    <a:pt x="1322578" y="14097"/>
                  </a:lnTo>
                  <a:lnTo>
                    <a:pt x="1307846" y="4445"/>
                  </a:lnTo>
                  <a:lnTo>
                    <a:pt x="1291336" y="0"/>
                  </a:lnTo>
                  <a:lnTo>
                    <a:pt x="54737" y="0"/>
                  </a:lnTo>
                  <a:lnTo>
                    <a:pt x="22225" y="10541"/>
                  </a:lnTo>
                  <a:lnTo>
                    <a:pt x="1905" y="38735"/>
                  </a:lnTo>
                  <a:lnTo>
                    <a:pt x="0" y="49911"/>
                  </a:lnTo>
                  <a:lnTo>
                    <a:pt x="0" y="255397"/>
                  </a:lnTo>
                  <a:lnTo>
                    <a:pt x="13081" y="285496"/>
                  </a:lnTo>
                  <a:lnTo>
                    <a:pt x="41148" y="303403"/>
                  </a:lnTo>
                  <a:lnTo>
                    <a:pt x="54737" y="304673"/>
                  </a:lnTo>
                  <a:lnTo>
                    <a:pt x="1292098" y="304673"/>
                  </a:lnTo>
                  <a:lnTo>
                    <a:pt x="1327277" y="286258"/>
                  </a:lnTo>
                  <a:lnTo>
                    <a:pt x="1340866" y="254762"/>
                  </a:lnTo>
                  <a:lnTo>
                    <a:pt x="1340866" y="49276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689986" y="4195318"/>
            <a:ext cx="147701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10" dirty="0">
                <a:latin typeface="Arial"/>
                <a:cs typeface="Arial"/>
              </a:rPr>
              <a:t>Multi</a:t>
            </a:r>
            <a:r>
              <a:rPr sz="1500" b="1" spc="-95" dirty="0">
                <a:latin typeface="Arial"/>
                <a:cs typeface="Arial"/>
              </a:rPr>
              <a:t> </a:t>
            </a:r>
            <a:r>
              <a:rPr sz="1500" b="1" spc="10" dirty="0">
                <a:latin typeface="Arial"/>
                <a:cs typeface="Arial"/>
              </a:rPr>
              <a:t>classifiers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36489" y="5040833"/>
            <a:ext cx="1217930" cy="635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15" dirty="0">
                <a:latin typeface="Arial"/>
                <a:cs typeface="Arial"/>
              </a:rPr>
              <a:t>e.g. of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dialog</a:t>
            </a:r>
            <a:endParaRPr sz="15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155"/>
              </a:spcBef>
            </a:pPr>
            <a:r>
              <a:rPr sz="1500" spc="-45" dirty="0">
                <a:latin typeface="Times New Roman"/>
                <a:cs typeface="Times New Roman"/>
              </a:rPr>
              <a:t>A:</a:t>
            </a:r>
            <a:r>
              <a:rPr sz="1500" spc="-235" dirty="0">
                <a:latin typeface="Times New Roman"/>
                <a:cs typeface="Times New Roman"/>
              </a:rPr>
              <a:t> </a:t>
            </a:r>
            <a:r>
              <a:rPr sz="1500" spc="-95" dirty="0">
                <a:latin typeface="Times New Roman"/>
                <a:cs typeface="Times New Roman"/>
              </a:rPr>
              <a:t>“Hello”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88889" y="5653303"/>
            <a:ext cx="977900" cy="73914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500" spc="-55" dirty="0">
                <a:latin typeface="Times New Roman"/>
                <a:cs typeface="Times New Roman"/>
              </a:rPr>
              <a:t>B:</a:t>
            </a:r>
            <a:r>
              <a:rPr sz="1500" spc="-225" dirty="0">
                <a:latin typeface="Times New Roman"/>
                <a:cs typeface="Times New Roman"/>
              </a:rPr>
              <a:t> </a:t>
            </a:r>
            <a:r>
              <a:rPr sz="1500" spc="-65" dirty="0">
                <a:latin typeface="Times New Roman"/>
                <a:cs typeface="Times New Roman"/>
              </a:rPr>
              <a:t>“Hichick!”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500" spc="-45" dirty="0">
                <a:latin typeface="Times New Roman"/>
                <a:cs typeface="Times New Roman"/>
              </a:rPr>
              <a:t>A:</a:t>
            </a:r>
            <a:r>
              <a:rPr sz="1500" spc="-150" dirty="0">
                <a:latin typeface="Times New Roman"/>
                <a:cs typeface="Times New Roman"/>
              </a:rPr>
              <a:t> </a:t>
            </a:r>
            <a:r>
              <a:rPr sz="1500" spc="-85" dirty="0">
                <a:latin typeface="Times New Roman"/>
                <a:cs typeface="Times New Roman"/>
              </a:rPr>
              <a:t>“What?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01080" y="6513957"/>
            <a:ext cx="53086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140" dirty="0">
                <a:latin typeface="Wingdings"/>
                <a:cs typeface="Wingdings"/>
              </a:rPr>
              <a:t></a:t>
            </a:r>
            <a:r>
              <a:rPr sz="1500" spc="15" dirty="0">
                <a:latin typeface="Times New Roman"/>
                <a:cs typeface="Times New Roman"/>
              </a:rPr>
              <a:t>”</a:t>
            </a:r>
            <a:r>
              <a:rPr sz="1500" spc="-550" dirty="0">
                <a:latin typeface="Times New Roman"/>
                <a:cs typeface="Times New Roman"/>
              </a:rPr>
              <a:t> </a:t>
            </a:r>
            <a:r>
              <a:rPr sz="1500" spc="-710" dirty="0">
                <a:latin typeface="Times New Roman"/>
                <a:cs typeface="Times New Roman"/>
              </a:rPr>
              <a:t> </a:t>
            </a:r>
            <a:r>
              <a:rPr sz="1500" spc="-670" dirty="0">
                <a:latin typeface="Times New Roman"/>
                <a:cs typeface="Times New Roman"/>
              </a:rPr>
              <a:t>B</a:t>
            </a:r>
            <a:r>
              <a:rPr sz="1500" spc="-540" dirty="0">
                <a:latin typeface="Times New Roman"/>
                <a:cs typeface="Times New Roman"/>
              </a:rPr>
              <a:t>: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601080" y="6894957"/>
            <a:ext cx="918210" cy="1019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-70" dirty="0">
                <a:latin typeface="Times New Roman"/>
                <a:cs typeface="Times New Roman"/>
              </a:rPr>
              <a:t>“sorry…”</a:t>
            </a:r>
            <a:r>
              <a:rPr sz="1500" spc="-204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Times New Roman"/>
                <a:cs typeface="Times New Roman"/>
              </a:rPr>
              <a:t>A: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500" spc="-105" dirty="0">
                <a:latin typeface="Times New Roman"/>
                <a:cs typeface="Times New Roman"/>
              </a:rPr>
              <a:t>“It’s</a:t>
            </a:r>
            <a:r>
              <a:rPr sz="1500" spc="-260" dirty="0">
                <a:latin typeface="Times New Roman"/>
                <a:cs typeface="Times New Roman"/>
              </a:rPr>
              <a:t> </a:t>
            </a:r>
            <a:r>
              <a:rPr sz="1500" spc="-35" dirty="0">
                <a:latin typeface="Times New Roman"/>
                <a:cs typeface="Times New Roman"/>
              </a:rPr>
              <a:t>ok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500" spc="2045" dirty="0">
                <a:latin typeface="Wingdings"/>
                <a:cs typeface="Wingdings"/>
              </a:rPr>
              <a:t></a:t>
            </a:r>
            <a:r>
              <a:rPr sz="1500" spc="50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Times New Roman"/>
                <a:cs typeface="Times New Roman"/>
              </a:rPr>
              <a:t>”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450335" y="5001767"/>
            <a:ext cx="2057400" cy="591185"/>
            <a:chOff x="3450335" y="5001767"/>
            <a:chExt cx="2057400" cy="591185"/>
          </a:xfrm>
        </p:grpSpPr>
        <p:sp>
          <p:nvSpPr>
            <p:cNvPr id="55" name="object 55"/>
            <p:cNvSpPr/>
            <p:nvPr/>
          </p:nvSpPr>
          <p:spPr>
            <a:xfrm>
              <a:off x="3450335" y="5001767"/>
              <a:ext cx="129539" cy="1499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90595" y="5072887"/>
              <a:ext cx="2017395" cy="520065"/>
            </a:xfrm>
            <a:custGeom>
              <a:avLst/>
              <a:gdLst/>
              <a:ahLst/>
              <a:cxnLst/>
              <a:rect l="l" t="t" r="r" b="b"/>
              <a:pathLst>
                <a:path w="2017395" h="520064">
                  <a:moveTo>
                    <a:pt x="2017014" y="493014"/>
                  </a:moveTo>
                  <a:lnTo>
                    <a:pt x="1921256" y="491744"/>
                  </a:lnTo>
                  <a:lnTo>
                    <a:pt x="1826895" y="489712"/>
                  </a:lnTo>
                  <a:lnTo>
                    <a:pt x="1783969" y="487934"/>
                  </a:lnTo>
                  <a:lnTo>
                    <a:pt x="1699006" y="483489"/>
                  </a:lnTo>
                  <a:lnTo>
                    <a:pt x="1613535" y="477901"/>
                  </a:lnTo>
                  <a:lnTo>
                    <a:pt x="1529461" y="471297"/>
                  </a:lnTo>
                  <a:lnTo>
                    <a:pt x="1486789" y="467487"/>
                  </a:lnTo>
                  <a:lnTo>
                    <a:pt x="1443990" y="463296"/>
                  </a:lnTo>
                  <a:lnTo>
                    <a:pt x="1358519" y="454152"/>
                  </a:lnTo>
                  <a:lnTo>
                    <a:pt x="1273175" y="443738"/>
                  </a:lnTo>
                  <a:lnTo>
                    <a:pt x="1187831" y="431800"/>
                  </a:lnTo>
                  <a:lnTo>
                    <a:pt x="1145159" y="425323"/>
                  </a:lnTo>
                  <a:lnTo>
                    <a:pt x="1102741" y="418592"/>
                  </a:lnTo>
                  <a:lnTo>
                    <a:pt x="1060196" y="411353"/>
                  </a:lnTo>
                  <a:lnTo>
                    <a:pt x="1017905" y="403860"/>
                  </a:lnTo>
                  <a:lnTo>
                    <a:pt x="975614" y="395859"/>
                  </a:lnTo>
                  <a:lnTo>
                    <a:pt x="933450" y="387604"/>
                  </a:lnTo>
                  <a:lnTo>
                    <a:pt x="891413" y="378841"/>
                  </a:lnTo>
                  <a:lnTo>
                    <a:pt x="849503" y="369697"/>
                  </a:lnTo>
                  <a:lnTo>
                    <a:pt x="807593" y="360172"/>
                  </a:lnTo>
                  <a:lnTo>
                    <a:pt x="766064" y="350266"/>
                  </a:lnTo>
                  <a:lnTo>
                    <a:pt x="724535" y="339979"/>
                  </a:lnTo>
                  <a:lnTo>
                    <a:pt x="683133" y="329184"/>
                  </a:lnTo>
                  <a:lnTo>
                    <a:pt x="642112" y="318008"/>
                  </a:lnTo>
                  <a:lnTo>
                    <a:pt x="601091" y="306324"/>
                  </a:lnTo>
                  <a:lnTo>
                    <a:pt x="560324" y="294259"/>
                  </a:lnTo>
                  <a:lnTo>
                    <a:pt x="519811" y="281686"/>
                  </a:lnTo>
                  <a:lnTo>
                    <a:pt x="454660" y="259588"/>
                  </a:lnTo>
                  <a:lnTo>
                    <a:pt x="382778" y="232791"/>
                  </a:lnTo>
                  <a:lnTo>
                    <a:pt x="344297" y="217424"/>
                  </a:lnTo>
                  <a:lnTo>
                    <a:pt x="304800" y="200660"/>
                  </a:lnTo>
                  <a:lnTo>
                    <a:pt x="265049" y="182499"/>
                  </a:lnTo>
                  <a:lnTo>
                    <a:pt x="225679" y="162941"/>
                  </a:lnTo>
                  <a:lnTo>
                    <a:pt x="187071" y="141986"/>
                  </a:lnTo>
                  <a:lnTo>
                    <a:pt x="150114" y="119634"/>
                  </a:lnTo>
                  <a:lnTo>
                    <a:pt x="115316" y="95631"/>
                  </a:lnTo>
                  <a:lnTo>
                    <a:pt x="83312" y="70231"/>
                  </a:lnTo>
                  <a:lnTo>
                    <a:pt x="54737" y="43434"/>
                  </a:lnTo>
                  <a:lnTo>
                    <a:pt x="20320" y="0"/>
                  </a:lnTo>
                  <a:lnTo>
                    <a:pt x="8890" y="6604"/>
                  </a:lnTo>
                  <a:lnTo>
                    <a:pt x="8255" y="6985"/>
                  </a:lnTo>
                  <a:lnTo>
                    <a:pt x="0" y="19304"/>
                  </a:lnTo>
                  <a:lnTo>
                    <a:pt x="8636" y="31877"/>
                  </a:lnTo>
                  <a:lnTo>
                    <a:pt x="34417" y="61595"/>
                  </a:lnTo>
                  <a:lnTo>
                    <a:pt x="64008" y="89662"/>
                  </a:lnTo>
                  <a:lnTo>
                    <a:pt x="97028" y="116078"/>
                  </a:lnTo>
                  <a:lnTo>
                    <a:pt x="132715" y="140716"/>
                  </a:lnTo>
                  <a:lnTo>
                    <a:pt x="170561" y="163957"/>
                  </a:lnTo>
                  <a:lnTo>
                    <a:pt x="209931" y="185547"/>
                  </a:lnTo>
                  <a:lnTo>
                    <a:pt x="250317" y="205613"/>
                  </a:lnTo>
                  <a:lnTo>
                    <a:pt x="291084" y="224409"/>
                  </a:lnTo>
                  <a:lnTo>
                    <a:pt x="331597" y="241681"/>
                  </a:lnTo>
                  <a:lnTo>
                    <a:pt x="371475" y="257556"/>
                  </a:lnTo>
                  <a:lnTo>
                    <a:pt x="409829" y="272288"/>
                  </a:lnTo>
                  <a:lnTo>
                    <a:pt x="446278" y="285623"/>
                  </a:lnTo>
                  <a:lnTo>
                    <a:pt x="551942" y="319786"/>
                  </a:lnTo>
                  <a:lnTo>
                    <a:pt x="592709" y="331978"/>
                  </a:lnTo>
                  <a:lnTo>
                    <a:pt x="633857" y="343662"/>
                  </a:lnTo>
                  <a:lnTo>
                    <a:pt x="675132" y="354965"/>
                  </a:lnTo>
                  <a:lnTo>
                    <a:pt x="716661" y="365760"/>
                  </a:lnTo>
                  <a:lnTo>
                    <a:pt x="758317" y="376301"/>
                  </a:lnTo>
                  <a:lnTo>
                    <a:pt x="800227" y="386207"/>
                  </a:lnTo>
                  <a:lnTo>
                    <a:pt x="842264" y="395859"/>
                  </a:lnTo>
                  <a:lnTo>
                    <a:pt x="884555" y="405003"/>
                  </a:lnTo>
                  <a:lnTo>
                    <a:pt x="926846" y="413766"/>
                  </a:lnTo>
                  <a:lnTo>
                    <a:pt x="969391" y="422275"/>
                  </a:lnTo>
                  <a:lnTo>
                    <a:pt x="1012063" y="430276"/>
                  </a:lnTo>
                  <a:lnTo>
                    <a:pt x="1054735" y="437769"/>
                  </a:lnTo>
                  <a:lnTo>
                    <a:pt x="1097534" y="445008"/>
                  </a:lnTo>
                  <a:lnTo>
                    <a:pt x="1140460" y="451993"/>
                  </a:lnTo>
                  <a:lnTo>
                    <a:pt x="1183386" y="458470"/>
                  </a:lnTo>
                  <a:lnTo>
                    <a:pt x="1269492" y="470408"/>
                  </a:lnTo>
                  <a:lnTo>
                    <a:pt x="1312545" y="475869"/>
                  </a:lnTo>
                  <a:lnTo>
                    <a:pt x="1355598" y="480949"/>
                  </a:lnTo>
                  <a:lnTo>
                    <a:pt x="1441831" y="490093"/>
                  </a:lnTo>
                  <a:lnTo>
                    <a:pt x="1484757" y="494284"/>
                  </a:lnTo>
                  <a:lnTo>
                    <a:pt x="1527810" y="498094"/>
                  </a:lnTo>
                  <a:lnTo>
                    <a:pt x="1614805" y="504825"/>
                  </a:lnTo>
                  <a:lnTo>
                    <a:pt x="1699895" y="510413"/>
                  </a:lnTo>
                  <a:lnTo>
                    <a:pt x="1784604" y="514731"/>
                  </a:lnTo>
                  <a:lnTo>
                    <a:pt x="1826895" y="516509"/>
                  </a:lnTo>
                  <a:lnTo>
                    <a:pt x="1921256" y="519049"/>
                  </a:lnTo>
                  <a:lnTo>
                    <a:pt x="2016379" y="519811"/>
                  </a:lnTo>
                  <a:lnTo>
                    <a:pt x="2017014" y="49301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2566416" y="2956560"/>
            <a:ext cx="7214870" cy="4395470"/>
            <a:chOff x="2566416" y="2956560"/>
            <a:chExt cx="7214870" cy="4395470"/>
          </a:xfrm>
        </p:grpSpPr>
        <p:sp>
          <p:nvSpPr>
            <p:cNvPr id="58" name="object 58"/>
            <p:cNvSpPr/>
            <p:nvPr/>
          </p:nvSpPr>
          <p:spPr>
            <a:xfrm>
              <a:off x="3422904" y="5751576"/>
              <a:ext cx="630936" cy="7223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422904" y="5751575"/>
              <a:ext cx="631190" cy="722630"/>
            </a:xfrm>
            <a:custGeom>
              <a:avLst/>
              <a:gdLst/>
              <a:ahLst/>
              <a:cxnLst/>
              <a:rect l="l" t="t" r="r" b="b"/>
              <a:pathLst>
                <a:path w="631189" h="722629">
                  <a:moveTo>
                    <a:pt x="630809" y="1905"/>
                  </a:moveTo>
                  <a:lnTo>
                    <a:pt x="628904" y="0"/>
                  </a:lnTo>
                  <a:lnTo>
                    <a:pt x="623062" y="0"/>
                  </a:lnTo>
                  <a:lnTo>
                    <a:pt x="623062" y="7747"/>
                  </a:lnTo>
                  <a:lnTo>
                    <a:pt x="623062" y="714248"/>
                  </a:lnTo>
                  <a:lnTo>
                    <a:pt x="8496" y="714248"/>
                  </a:lnTo>
                  <a:lnTo>
                    <a:pt x="8496" y="3949"/>
                  </a:lnTo>
                  <a:lnTo>
                    <a:pt x="8509" y="7747"/>
                  </a:lnTo>
                  <a:lnTo>
                    <a:pt x="623062" y="7747"/>
                  </a:lnTo>
                  <a:lnTo>
                    <a:pt x="623062" y="0"/>
                  </a:lnTo>
                  <a:lnTo>
                    <a:pt x="1905" y="0"/>
                  </a:lnTo>
                  <a:lnTo>
                    <a:pt x="0" y="1905"/>
                  </a:lnTo>
                  <a:lnTo>
                    <a:pt x="0" y="720725"/>
                  </a:lnTo>
                  <a:lnTo>
                    <a:pt x="1905" y="721995"/>
                  </a:lnTo>
                  <a:lnTo>
                    <a:pt x="4572" y="721995"/>
                  </a:lnTo>
                  <a:lnTo>
                    <a:pt x="8496" y="722007"/>
                  </a:lnTo>
                  <a:lnTo>
                    <a:pt x="8496" y="718172"/>
                  </a:lnTo>
                  <a:lnTo>
                    <a:pt x="8509" y="721995"/>
                  </a:lnTo>
                  <a:lnTo>
                    <a:pt x="623062" y="721995"/>
                  </a:lnTo>
                  <a:lnTo>
                    <a:pt x="626960" y="722007"/>
                  </a:lnTo>
                  <a:lnTo>
                    <a:pt x="628904" y="721995"/>
                  </a:lnTo>
                  <a:lnTo>
                    <a:pt x="630809" y="720725"/>
                  </a:lnTo>
                  <a:lnTo>
                    <a:pt x="630809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221480" y="5763767"/>
              <a:ext cx="624839" cy="7223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21480" y="5763767"/>
              <a:ext cx="624840" cy="722630"/>
            </a:xfrm>
            <a:custGeom>
              <a:avLst/>
              <a:gdLst/>
              <a:ahLst/>
              <a:cxnLst/>
              <a:rect l="l" t="t" r="r" b="b"/>
              <a:pathLst>
                <a:path w="624839" h="722629">
                  <a:moveTo>
                    <a:pt x="624459" y="1905"/>
                  </a:moveTo>
                  <a:lnTo>
                    <a:pt x="622554" y="0"/>
                  </a:lnTo>
                  <a:lnTo>
                    <a:pt x="616077" y="0"/>
                  </a:lnTo>
                  <a:lnTo>
                    <a:pt x="616077" y="7747"/>
                  </a:lnTo>
                  <a:lnTo>
                    <a:pt x="616077" y="714629"/>
                  </a:lnTo>
                  <a:lnTo>
                    <a:pt x="8496" y="714629"/>
                  </a:lnTo>
                  <a:lnTo>
                    <a:pt x="8496" y="3949"/>
                  </a:lnTo>
                  <a:lnTo>
                    <a:pt x="8509" y="7747"/>
                  </a:lnTo>
                  <a:lnTo>
                    <a:pt x="616077" y="7747"/>
                  </a:lnTo>
                  <a:lnTo>
                    <a:pt x="616077" y="0"/>
                  </a:lnTo>
                  <a:lnTo>
                    <a:pt x="1905" y="0"/>
                  </a:lnTo>
                  <a:lnTo>
                    <a:pt x="0" y="1905"/>
                  </a:lnTo>
                  <a:lnTo>
                    <a:pt x="0" y="720471"/>
                  </a:lnTo>
                  <a:lnTo>
                    <a:pt x="1905" y="722376"/>
                  </a:lnTo>
                  <a:lnTo>
                    <a:pt x="4572" y="722376"/>
                  </a:lnTo>
                  <a:lnTo>
                    <a:pt x="8496" y="722388"/>
                  </a:lnTo>
                  <a:lnTo>
                    <a:pt x="8496" y="718439"/>
                  </a:lnTo>
                  <a:lnTo>
                    <a:pt x="8509" y="722376"/>
                  </a:lnTo>
                  <a:lnTo>
                    <a:pt x="616077" y="722376"/>
                  </a:lnTo>
                  <a:lnTo>
                    <a:pt x="619988" y="722388"/>
                  </a:lnTo>
                  <a:lnTo>
                    <a:pt x="622554" y="722376"/>
                  </a:lnTo>
                  <a:lnTo>
                    <a:pt x="624459" y="720471"/>
                  </a:lnTo>
                  <a:lnTo>
                    <a:pt x="624459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864608" y="5885688"/>
              <a:ext cx="643255" cy="251460"/>
            </a:xfrm>
            <a:custGeom>
              <a:avLst/>
              <a:gdLst/>
              <a:ahLst/>
              <a:cxnLst/>
              <a:rect l="l" t="t" r="r" b="b"/>
              <a:pathLst>
                <a:path w="643254" h="251460">
                  <a:moveTo>
                    <a:pt x="502538" y="0"/>
                  </a:moveTo>
                  <a:lnTo>
                    <a:pt x="506475" y="54482"/>
                  </a:lnTo>
                  <a:lnTo>
                    <a:pt x="494664" y="56006"/>
                  </a:lnTo>
                  <a:lnTo>
                    <a:pt x="461137" y="61975"/>
                  </a:lnTo>
                  <a:lnTo>
                    <a:pt x="421258" y="71500"/>
                  </a:lnTo>
                  <a:lnTo>
                    <a:pt x="380491" y="84581"/>
                  </a:lnTo>
                  <a:lnTo>
                    <a:pt x="344169" y="101473"/>
                  </a:lnTo>
                  <a:lnTo>
                    <a:pt x="314578" y="126237"/>
                  </a:lnTo>
                  <a:lnTo>
                    <a:pt x="314578" y="126873"/>
                  </a:lnTo>
                  <a:lnTo>
                    <a:pt x="313943" y="127635"/>
                  </a:lnTo>
                  <a:lnTo>
                    <a:pt x="313943" y="128269"/>
                  </a:lnTo>
                  <a:lnTo>
                    <a:pt x="311276" y="132842"/>
                  </a:lnTo>
                  <a:lnTo>
                    <a:pt x="310641" y="133476"/>
                  </a:lnTo>
                  <a:lnTo>
                    <a:pt x="310641" y="134747"/>
                  </a:lnTo>
                  <a:lnTo>
                    <a:pt x="308737" y="138684"/>
                  </a:lnTo>
                  <a:lnTo>
                    <a:pt x="308737" y="141859"/>
                  </a:lnTo>
                  <a:lnTo>
                    <a:pt x="307593" y="148462"/>
                  </a:lnTo>
                  <a:lnTo>
                    <a:pt x="306704" y="151637"/>
                  </a:lnTo>
                  <a:lnTo>
                    <a:pt x="307339" y="149098"/>
                  </a:lnTo>
                  <a:lnTo>
                    <a:pt x="305688" y="152907"/>
                  </a:lnTo>
                  <a:lnTo>
                    <a:pt x="235584" y="191007"/>
                  </a:lnTo>
                  <a:lnTo>
                    <a:pt x="189356" y="203454"/>
                  </a:lnTo>
                  <a:lnTo>
                    <a:pt x="140462" y="212598"/>
                  </a:lnTo>
                  <a:lnTo>
                    <a:pt x="92455" y="218820"/>
                  </a:lnTo>
                  <a:lnTo>
                    <a:pt x="49402" y="222504"/>
                  </a:lnTo>
                  <a:lnTo>
                    <a:pt x="14986" y="223900"/>
                  </a:lnTo>
                  <a:lnTo>
                    <a:pt x="0" y="223900"/>
                  </a:lnTo>
                  <a:lnTo>
                    <a:pt x="0" y="251206"/>
                  </a:lnTo>
                  <a:lnTo>
                    <a:pt x="14986" y="251206"/>
                  </a:lnTo>
                  <a:lnTo>
                    <a:pt x="47751" y="250062"/>
                  </a:lnTo>
                  <a:lnTo>
                    <a:pt x="87249" y="246887"/>
                  </a:lnTo>
                  <a:lnTo>
                    <a:pt x="130809" y="241681"/>
                  </a:lnTo>
                  <a:lnTo>
                    <a:pt x="176149" y="234061"/>
                  </a:lnTo>
                  <a:lnTo>
                    <a:pt x="220599" y="223774"/>
                  </a:lnTo>
                  <a:lnTo>
                    <a:pt x="261746" y="210438"/>
                  </a:lnTo>
                  <a:lnTo>
                    <a:pt x="297179" y="193929"/>
                  </a:lnTo>
                  <a:lnTo>
                    <a:pt x="328294" y="167894"/>
                  </a:lnTo>
                  <a:lnTo>
                    <a:pt x="329564" y="166624"/>
                  </a:lnTo>
                  <a:lnTo>
                    <a:pt x="331469" y="162051"/>
                  </a:lnTo>
                  <a:lnTo>
                    <a:pt x="332231" y="161417"/>
                  </a:lnTo>
                  <a:lnTo>
                    <a:pt x="332231" y="160781"/>
                  </a:lnTo>
                  <a:lnTo>
                    <a:pt x="332866" y="160147"/>
                  </a:lnTo>
                  <a:lnTo>
                    <a:pt x="334137" y="155575"/>
                  </a:lnTo>
                  <a:lnTo>
                    <a:pt x="334137" y="154305"/>
                  </a:lnTo>
                  <a:lnTo>
                    <a:pt x="334771" y="152907"/>
                  </a:lnTo>
                  <a:lnTo>
                    <a:pt x="334771" y="149098"/>
                  </a:lnTo>
                  <a:lnTo>
                    <a:pt x="335406" y="145161"/>
                  </a:lnTo>
                  <a:lnTo>
                    <a:pt x="372744" y="117220"/>
                  </a:lnTo>
                  <a:lnTo>
                    <a:pt x="415289" y="101218"/>
                  </a:lnTo>
                  <a:lnTo>
                    <a:pt x="459866" y="90043"/>
                  </a:lnTo>
                  <a:lnTo>
                    <a:pt x="499237" y="82676"/>
                  </a:lnTo>
                  <a:lnTo>
                    <a:pt x="508380" y="81661"/>
                  </a:lnTo>
                  <a:lnTo>
                    <a:pt x="512317" y="134747"/>
                  </a:lnTo>
                  <a:lnTo>
                    <a:pt x="642874" y="57276"/>
                  </a:lnTo>
                  <a:lnTo>
                    <a:pt x="50253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581656" y="2983992"/>
              <a:ext cx="1783080" cy="1029969"/>
            </a:xfrm>
            <a:custGeom>
              <a:avLst/>
              <a:gdLst/>
              <a:ahLst/>
              <a:cxnLst/>
              <a:rect l="l" t="t" r="r" b="b"/>
              <a:pathLst>
                <a:path w="1783079" h="1029970">
                  <a:moveTo>
                    <a:pt x="1611757" y="0"/>
                  </a:moveTo>
                  <a:lnTo>
                    <a:pt x="171195" y="0"/>
                  </a:lnTo>
                  <a:lnTo>
                    <a:pt x="131952" y="4572"/>
                  </a:lnTo>
                  <a:lnTo>
                    <a:pt x="96012" y="17399"/>
                  </a:lnTo>
                  <a:lnTo>
                    <a:pt x="37718" y="64388"/>
                  </a:lnTo>
                  <a:lnTo>
                    <a:pt x="4571" y="132461"/>
                  </a:lnTo>
                  <a:lnTo>
                    <a:pt x="0" y="171958"/>
                  </a:lnTo>
                  <a:lnTo>
                    <a:pt x="0" y="858520"/>
                  </a:lnTo>
                  <a:lnTo>
                    <a:pt x="4571" y="897763"/>
                  </a:lnTo>
                  <a:lnTo>
                    <a:pt x="17399" y="933704"/>
                  </a:lnTo>
                  <a:lnTo>
                    <a:pt x="64135" y="992124"/>
                  </a:lnTo>
                  <a:lnTo>
                    <a:pt x="131952" y="1025271"/>
                  </a:lnTo>
                  <a:lnTo>
                    <a:pt x="171195" y="1029843"/>
                  </a:lnTo>
                  <a:lnTo>
                    <a:pt x="1611757" y="1029843"/>
                  </a:lnTo>
                  <a:lnTo>
                    <a:pt x="1650999" y="1025271"/>
                  </a:lnTo>
                  <a:lnTo>
                    <a:pt x="1686941" y="1012317"/>
                  </a:lnTo>
                  <a:lnTo>
                    <a:pt x="1745360" y="965581"/>
                  </a:lnTo>
                  <a:lnTo>
                    <a:pt x="1778381" y="897763"/>
                  </a:lnTo>
                  <a:lnTo>
                    <a:pt x="1782953" y="858520"/>
                  </a:lnTo>
                  <a:lnTo>
                    <a:pt x="1782953" y="171958"/>
                  </a:lnTo>
                  <a:lnTo>
                    <a:pt x="1778381" y="132461"/>
                  </a:lnTo>
                  <a:lnTo>
                    <a:pt x="1765554" y="96266"/>
                  </a:lnTo>
                  <a:lnTo>
                    <a:pt x="1718818" y="37719"/>
                  </a:lnTo>
                  <a:lnTo>
                    <a:pt x="1650999" y="4572"/>
                  </a:lnTo>
                  <a:lnTo>
                    <a:pt x="1611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566416" y="2971799"/>
              <a:ext cx="1813560" cy="1057910"/>
            </a:xfrm>
            <a:custGeom>
              <a:avLst/>
              <a:gdLst/>
              <a:ahLst/>
              <a:cxnLst/>
              <a:rect l="l" t="t" r="r" b="b"/>
              <a:pathLst>
                <a:path w="1813560" h="1057910">
                  <a:moveTo>
                    <a:pt x="1813179" y="175895"/>
                  </a:moveTo>
                  <a:lnTo>
                    <a:pt x="1812417" y="166116"/>
                  </a:lnTo>
                  <a:lnTo>
                    <a:pt x="1804416" y="128905"/>
                  </a:lnTo>
                  <a:lnTo>
                    <a:pt x="1789303" y="94742"/>
                  </a:lnTo>
                  <a:lnTo>
                    <a:pt x="1785747" y="89687"/>
                  </a:lnTo>
                  <a:lnTo>
                    <a:pt x="1785747" y="177927"/>
                  </a:lnTo>
                  <a:lnTo>
                    <a:pt x="1785747" y="880872"/>
                  </a:lnTo>
                  <a:lnTo>
                    <a:pt x="1776857" y="925830"/>
                  </a:lnTo>
                  <a:lnTo>
                    <a:pt x="1736725" y="987171"/>
                  </a:lnTo>
                  <a:lnTo>
                    <a:pt x="1673225" y="1023874"/>
                  </a:lnTo>
                  <a:lnTo>
                    <a:pt x="185166" y="1030732"/>
                  </a:lnTo>
                  <a:lnTo>
                    <a:pt x="147320" y="1026033"/>
                  </a:lnTo>
                  <a:lnTo>
                    <a:pt x="81915" y="991997"/>
                  </a:lnTo>
                  <a:lnTo>
                    <a:pt x="38862" y="932561"/>
                  </a:lnTo>
                  <a:lnTo>
                    <a:pt x="26670" y="871728"/>
                  </a:lnTo>
                  <a:lnTo>
                    <a:pt x="26670" y="185674"/>
                  </a:lnTo>
                  <a:lnTo>
                    <a:pt x="48006" y="106934"/>
                  </a:lnTo>
                  <a:lnTo>
                    <a:pt x="78867" y="68326"/>
                  </a:lnTo>
                  <a:lnTo>
                    <a:pt x="112014" y="45339"/>
                  </a:lnTo>
                  <a:lnTo>
                    <a:pt x="160782" y="29337"/>
                  </a:lnTo>
                  <a:lnTo>
                    <a:pt x="185166" y="27432"/>
                  </a:lnTo>
                  <a:lnTo>
                    <a:pt x="1637792" y="27432"/>
                  </a:lnTo>
                  <a:lnTo>
                    <a:pt x="1681353" y="36703"/>
                  </a:lnTo>
                  <a:lnTo>
                    <a:pt x="1742821" y="76962"/>
                  </a:lnTo>
                  <a:lnTo>
                    <a:pt x="1779651" y="140335"/>
                  </a:lnTo>
                  <a:lnTo>
                    <a:pt x="1785747" y="177927"/>
                  </a:lnTo>
                  <a:lnTo>
                    <a:pt x="1785747" y="89687"/>
                  </a:lnTo>
                  <a:lnTo>
                    <a:pt x="1741170" y="38989"/>
                  </a:lnTo>
                  <a:lnTo>
                    <a:pt x="1674876" y="6223"/>
                  </a:lnTo>
                  <a:lnTo>
                    <a:pt x="1637157" y="635"/>
                  </a:lnTo>
                  <a:lnTo>
                    <a:pt x="1628013" y="0"/>
                  </a:lnTo>
                  <a:lnTo>
                    <a:pt x="185166" y="0"/>
                  </a:lnTo>
                  <a:lnTo>
                    <a:pt x="146812" y="4191"/>
                  </a:lnTo>
                  <a:lnTo>
                    <a:pt x="78867" y="33782"/>
                  </a:lnTo>
                  <a:lnTo>
                    <a:pt x="28448" y="86741"/>
                  </a:lnTo>
                  <a:lnTo>
                    <a:pt x="1905" y="157734"/>
                  </a:lnTo>
                  <a:lnTo>
                    <a:pt x="0" y="176530"/>
                  </a:lnTo>
                  <a:lnTo>
                    <a:pt x="0" y="882142"/>
                  </a:lnTo>
                  <a:lnTo>
                    <a:pt x="11811" y="938276"/>
                  </a:lnTo>
                  <a:lnTo>
                    <a:pt x="60579" y="1009904"/>
                  </a:lnTo>
                  <a:lnTo>
                    <a:pt x="99568" y="1036447"/>
                  </a:lnTo>
                  <a:lnTo>
                    <a:pt x="155575" y="1055370"/>
                  </a:lnTo>
                  <a:lnTo>
                    <a:pt x="185166" y="1057402"/>
                  </a:lnTo>
                  <a:lnTo>
                    <a:pt x="1637792" y="1057402"/>
                  </a:lnTo>
                  <a:lnTo>
                    <a:pt x="1684528" y="1048766"/>
                  </a:lnTo>
                  <a:lnTo>
                    <a:pt x="1749044" y="1012444"/>
                  </a:lnTo>
                  <a:lnTo>
                    <a:pt x="1785747" y="967613"/>
                  </a:lnTo>
                  <a:lnTo>
                    <a:pt x="1794002" y="954532"/>
                  </a:lnTo>
                  <a:lnTo>
                    <a:pt x="1807083" y="919607"/>
                  </a:lnTo>
                  <a:lnTo>
                    <a:pt x="1813179" y="881507"/>
                  </a:lnTo>
                  <a:lnTo>
                    <a:pt x="1813179" y="175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50664" y="2968752"/>
              <a:ext cx="2654935" cy="798195"/>
            </a:xfrm>
            <a:custGeom>
              <a:avLst/>
              <a:gdLst/>
              <a:ahLst/>
              <a:cxnLst/>
              <a:rect l="l" t="t" r="r" b="b"/>
              <a:pathLst>
                <a:path w="2654934" h="798195">
                  <a:moveTo>
                    <a:pt x="2521458" y="0"/>
                  </a:moveTo>
                  <a:lnTo>
                    <a:pt x="132969" y="0"/>
                  </a:lnTo>
                  <a:lnTo>
                    <a:pt x="90805" y="6858"/>
                  </a:lnTo>
                  <a:lnTo>
                    <a:pt x="54356" y="25781"/>
                  </a:lnTo>
                  <a:lnTo>
                    <a:pt x="25653" y="54610"/>
                  </a:lnTo>
                  <a:lnTo>
                    <a:pt x="6731" y="91312"/>
                  </a:lnTo>
                  <a:lnTo>
                    <a:pt x="0" y="133350"/>
                  </a:lnTo>
                  <a:lnTo>
                    <a:pt x="0" y="665480"/>
                  </a:lnTo>
                  <a:lnTo>
                    <a:pt x="6731" y="707517"/>
                  </a:lnTo>
                  <a:lnTo>
                    <a:pt x="25653" y="743965"/>
                  </a:lnTo>
                  <a:lnTo>
                    <a:pt x="54356" y="772668"/>
                  </a:lnTo>
                  <a:lnTo>
                    <a:pt x="90805" y="791463"/>
                  </a:lnTo>
                  <a:lnTo>
                    <a:pt x="132969" y="798195"/>
                  </a:lnTo>
                  <a:lnTo>
                    <a:pt x="2521458" y="798195"/>
                  </a:lnTo>
                  <a:lnTo>
                    <a:pt x="2563621" y="791463"/>
                  </a:lnTo>
                  <a:lnTo>
                    <a:pt x="2600070" y="772668"/>
                  </a:lnTo>
                  <a:lnTo>
                    <a:pt x="2628900" y="743965"/>
                  </a:lnTo>
                  <a:lnTo>
                    <a:pt x="2647695" y="707517"/>
                  </a:lnTo>
                  <a:lnTo>
                    <a:pt x="2654427" y="665480"/>
                  </a:lnTo>
                  <a:lnTo>
                    <a:pt x="2654427" y="133350"/>
                  </a:lnTo>
                  <a:lnTo>
                    <a:pt x="2647695" y="91312"/>
                  </a:lnTo>
                  <a:lnTo>
                    <a:pt x="2628900" y="54610"/>
                  </a:lnTo>
                  <a:lnTo>
                    <a:pt x="2600070" y="25781"/>
                  </a:lnTo>
                  <a:lnTo>
                    <a:pt x="2563621" y="6858"/>
                  </a:lnTo>
                  <a:lnTo>
                    <a:pt x="25214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35424" y="2956559"/>
              <a:ext cx="2682240" cy="826135"/>
            </a:xfrm>
            <a:custGeom>
              <a:avLst/>
              <a:gdLst/>
              <a:ahLst/>
              <a:cxnLst/>
              <a:rect l="l" t="t" r="r" b="b"/>
              <a:pathLst>
                <a:path w="2682240" h="826135">
                  <a:moveTo>
                    <a:pt x="2682113" y="139319"/>
                  </a:moveTo>
                  <a:lnTo>
                    <a:pt x="2681478" y="131445"/>
                  </a:lnTo>
                  <a:lnTo>
                    <a:pt x="2671445" y="91186"/>
                  </a:lnTo>
                  <a:lnTo>
                    <a:pt x="2655443" y="64452"/>
                  </a:lnTo>
                  <a:lnTo>
                    <a:pt x="2655443" y="147066"/>
                  </a:lnTo>
                  <a:lnTo>
                    <a:pt x="2655443" y="679450"/>
                  </a:lnTo>
                  <a:lnTo>
                    <a:pt x="2654808" y="685927"/>
                  </a:lnTo>
                  <a:lnTo>
                    <a:pt x="2654808" y="691769"/>
                  </a:lnTo>
                  <a:lnTo>
                    <a:pt x="2642489" y="732790"/>
                  </a:lnTo>
                  <a:lnTo>
                    <a:pt x="2617470" y="766191"/>
                  </a:lnTo>
                  <a:lnTo>
                    <a:pt x="2582799" y="789178"/>
                  </a:lnTo>
                  <a:lnTo>
                    <a:pt x="2541270" y="798576"/>
                  </a:lnTo>
                  <a:lnTo>
                    <a:pt x="146685" y="799211"/>
                  </a:lnTo>
                  <a:lnTo>
                    <a:pt x="104140" y="791083"/>
                  </a:lnTo>
                  <a:lnTo>
                    <a:pt x="68580" y="770001"/>
                  </a:lnTo>
                  <a:lnTo>
                    <a:pt x="42418" y="737870"/>
                  </a:lnTo>
                  <a:lnTo>
                    <a:pt x="28067" y="696976"/>
                  </a:lnTo>
                  <a:lnTo>
                    <a:pt x="27432" y="691134"/>
                  </a:lnTo>
                  <a:lnTo>
                    <a:pt x="27432" y="685292"/>
                  </a:lnTo>
                  <a:lnTo>
                    <a:pt x="26670" y="678815"/>
                  </a:lnTo>
                  <a:lnTo>
                    <a:pt x="26670" y="147066"/>
                  </a:lnTo>
                  <a:lnTo>
                    <a:pt x="27432" y="140589"/>
                  </a:lnTo>
                  <a:lnTo>
                    <a:pt x="27432" y="134112"/>
                  </a:lnTo>
                  <a:lnTo>
                    <a:pt x="28702" y="128270"/>
                  </a:lnTo>
                  <a:lnTo>
                    <a:pt x="29337" y="122301"/>
                  </a:lnTo>
                  <a:lnTo>
                    <a:pt x="44450" y="84709"/>
                  </a:lnTo>
                  <a:lnTo>
                    <a:pt x="71120" y="53975"/>
                  </a:lnTo>
                  <a:lnTo>
                    <a:pt x="112268" y="32512"/>
                  </a:lnTo>
                  <a:lnTo>
                    <a:pt x="146685" y="27432"/>
                  </a:lnTo>
                  <a:lnTo>
                    <a:pt x="2543302" y="27432"/>
                  </a:lnTo>
                  <a:lnTo>
                    <a:pt x="2588641" y="39751"/>
                  </a:lnTo>
                  <a:lnTo>
                    <a:pt x="2622423" y="64897"/>
                  </a:lnTo>
                  <a:lnTo>
                    <a:pt x="2645664" y="100076"/>
                  </a:lnTo>
                  <a:lnTo>
                    <a:pt x="2654808" y="141224"/>
                  </a:lnTo>
                  <a:lnTo>
                    <a:pt x="2655443" y="147066"/>
                  </a:lnTo>
                  <a:lnTo>
                    <a:pt x="2655443" y="64452"/>
                  </a:lnTo>
                  <a:lnTo>
                    <a:pt x="2620137" y="27305"/>
                  </a:lnTo>
                  <a:lnTo>
                    <a:pt x="2583561" y="8128"/>
                  </a:lnTo>
                  <a:lnTo>
                    <a:pt x="2542667" y="635"/>
                  </a:lnTo>
                  <a:lnTo>
                    <a:pt x="2535428" y="0"/>
                  </a:lnTo>
                  <a:lnTo>
                    <a:pt x="146685" y="0"/>
                  </a:lnTo>
                  <a:lnTo>
                    <a:pt x="104521" y="6477"/>
                  </a:lnTo>
                  <a:lnTo>
                    <a:pt x="67183" y="23622"/>
                  </a:lnTo>
                  <a:lnTo>
                    <a:pt x="36449" y="50038"/>
                  </a:lnTo>
                  <a:lnTo>
                    <a:pt x="13970" y="84201"/>
                  </a:lnTo>
                  <a:lnTo>
                    <a:pt x="1270" y="124968"/>
                  </a:lnTo>
                  <a:lnTo>
                    <a:pt x="0" y="139954"/>
                  </a:lnTo>
                  <a:lnTo>
                    <a:pt x="0" y="687324"/>
                  </a:lnTo>
                  <a:lnTo>
                    <a:pt x="10160" y="733044"/>
                  </a:lnTo>
                  <a:lnTo>
                    <a:pt x="53467" y="792734"/>
                  </a:lnTo>
                  <a:lnTo>
                    <a:pt x="125349" y="824611"/>
                  </a:lnTo>
                  <a:lnTo>
                    <a:pt x="146685" y="825881"/>
                  </a:lnTo>
                  <a:lnTo>
                    <a:pt x="2543302" y="825881"/>
                  </a:lnTo>
                  <a:lnTo>
                    <a:pt x="2591308" y="814959"/>
                  </a:lnTo>
                  <a:lnTo>
                    <a:pt x="2626741" y="794004"/>
                  </a:lnTo>
                  <a:lnTo>
                    <a:pt x="2655062" y="764413"/>
                  </a:lnTo>
                  <a:lnTo>
                    <a:pt x="2655443" y="763651"/>
                  </a:lnTo>
                  <a:lnTo>
                    <a:pt x="2674112" y="727964"/>
                  </a:lnTo>
                  <a:lnTo>
                    <a:pt x="2682113" y="686562"/>
                  </a:lnTo>
                  <a:lnTo>
                    <a:pt x="2682113" y="139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64736" y="3486912"/>
              <a:ext cx="146050" cy="774065"/>
            </a:xfrm>
            <a:custGeom>
              <a:avLst/>
              <a:gdLst/>
              <a:ahLst/>
              <a:cxnLst/>
              <a:rect l="l" t="t" r="r" b="b"/>
              <a:pathLst>
                <a:path w="146050" h="774064">
                  <a:moveTo>
                    <a:pt x="4572" y="126"/>
                  </a:moveTo>
                  <a:lnTo>
                    <a:pt x="1904" y="0"/>
                  </a:lnTo>
                  <a:lnTo>
                    <a:pt x="0" y="27432"/>
                  </a:lnTo>
                  <a:lnTo>
                    <a:pt x="2666" y="27432"/>
                  </a:lnTo>
                  <a:lnTo>
                    <a:pt x="2666" y="28066"/>
                  </a:lnTo>
                  <a:lnTo>
                    <a:pt x="3937" y="28066"/>
                  </a:lnTo>
                  <a:lnTo>
                    <a:pt x="4572" y="28701"/>
                  </a:lnTo>
                  <a:lnTo>
                    <a:pt x="37337" y="93599"/>
                  </a:lnTo>
                  <a:lnTo>
                    <a:pt x="49402" y="138684"/>
                  </a:lnTo>
                  <a:lnTo>
                    <a:pt x="58800" y="184785"/>
                  </a:lnTo>
                  <a:lnTo>
                    <a:pt x="65531" y="226695"/>
                  </a:lnTo>
                  <a:lnTo>
                    <a:pt x="73660" y="294766"/>
                  </a:lnTo>
                  <a:lnTo>
                    <a:pt x="76200" y="337947"/>
                  </a:lnTo>
                  <a:lnTo>
                    <a:pt x="82423" y="505333"/>
                  </a:lnTo>
                  <a:lnTo>
                    <a:pt x="84962" y="546480"/>
                  </a:lnTo>
                  <a:lnTo>
                    <a:pt x="88391" y="587755"/>
                  </a:lnTo>
                  <a:lnTo>
                    <a:pt x="93217" y="629158"/>
                  </a:lnTo>
                  <a:lnTo>
                    <a:pt x="99822" y="670813"/>
                  </a:lnTo>
                  <a:lnTo>
                    <a:pt x="108330" y="712977"/>
                  </a:lnTo>
                  <a:lnTo>
                    <a:pt x="119379" y="755776"/>
                  </a:lnTo>
                  <a:lnTo>
                    <a:pt x="138429" y="774064"/>
                  </a:lnTo>
                  <a:lnTo>
                    <a:pt x="139064" y="773811"/>
                  </a:lnTo>
                  <a:lnTo>
                    <a:pt x="146050" y="750315"/>
                  </a:lnTo>
                  <a:lnTo>
                    <a:pt x="134874" y="708405"/>
                  </a:lnTo>
                  <a:lnTo>
                    <a:pt x="126618" y="667765"/>
                  </a:lnTo>
                  <a:lnTo>
                    <a:pt x="120396" y="626999"/>
                  </a:lnTo>
                  <a:lnTo>
                    <a:pt x="115697" y="585977"/>
                  </a:lnTo>
                  <a:lnTo>
                    <a:pt x="112394" y="544829"/>
                  </a:lnTo>
                  <a:lnTo>
                    <a:pt x="109981" y="503554"/>
                  </a:lnTo>
                  <a:lnTo>
                    <a:pt x="103124" y="338074"/>
                  </a:lnTo>
                  <a:lnTo>
                    <a:pt x="100329" y="296799"/>
                  </a:lnTo>
                  <a:lnTo>
                    <a:pt x="96519" y="255650"/>
                  </a:lnTo>
                  <a:lnTo>
                    <a:pt x="87502" y="190753"/>
                  </a:lnTo>
                  <a:lnTo>
                    <a:pt x="79501" y="148082"/>
                  </a:lnTo>
                  <a:lnTo>
                    <a:pt x="67690" y="100075"/>
                  </a:lnTo>
                  <a:lnTo>
                    <a:pt x="51942" y="54355"/>
                  </a:lnTo>
                  <a:lnTo>
                    <a:pt x="32130" y="18668"/>
                  </a:lnTo>
                  <a:lnTo>
                    <a:pt x="4572" y="12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416933" y="4177538"/>
              <a:ext cx="133730" cy="1506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882127" y="5178552"/>
              <a:ext cx="148971" cy="1361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058404" y="5233250"/>
              <a:ext cx="81915" cy="27305"/>
            </a:xfrm>
            <a:custGeom>
              <a:avLst/>
              <a:gdLst/>
              <a:ahLst/>
              <a:cxnLst/>
              <a:rect l="l" t="t" r="r" b="b"/>
              <a:pathLst>
                <a:path w="81915" h="27304">
                  <a:moveTo>
                    <a:pt x="27305" y="0"/>
                  </a:moveTo>
                  <a:lnTo>
                    <a:pt x="0" y="0"/>
                  </a:lnTo>
                  <a:lnTo>
                    <a:pt x="0" y="26708"/>
                  </a:lnTo>
                  <a:lnTo>
                    <a:pt x="27305" y="26708"/>
                  </a:lnTo>
                  <a:lnTo>
                    <a:pt x="27305" y="0"/>
                  </a:lnTo>
                  <a:close/>
                </a:path>
                <a:path w="81915" h="27304">
                  <a:moveTo>
                    <a:pt x="81292" y="0"/>
                  </a:moveTo>
                  <a:lnTo>
                    <a:pt x="53975" y="0"/>
                  </a:lnTo>
                  <a:lnTo>
                    <a:pt x="53975" y="26708"/>
                  </a:lnTo>
                  <a:lnTo>
                    <a:pt x="81292" y="26708"/>
                  </a:lnTo>
                  <a:lnTo>
                    <a:pt x="8129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67116" y="5178552"/>
              <a:ext cx="150875" cy="1361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244839" y="4931664"/>
              <a:ext cx="630935" cy="6309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244840" y="4931663"/>
              <a:ext cx="631190" cy="631190"/>
            </a:xfrm>
            <a:custGeom>
              <a:avLst/>
              <a:gdLst/>
              <a:ahLst/>
              <a:cxnLst/>
              <a:rect l="l" t="t" r="r" b="b"/>
              <a:pathLst>
                <a:path w="631190" h="631189">
                  <a:moveTo>
                    <a:pt x="630809" y="1270"/>
                  </a:moveTo>
                  <a:lnTo>
                    <a:pt x="628904" y="0"/>
                  </a:lnTo>
                  <a:lnTo>
                    <a:pt x="623062" y="0"/>
                  </a:lnTo>
                  <a:lnTo>
                    <a:pt x="623062" y="7747"/>
                  </a:lnTo>
                  <a:lnTo>
                    <a:pt x="623062" y="623189"/>
                  </a:lnTo>
                  <a:lnTo>
                    <a:pt x="8496" y="623189"/>
                  </a:lnTo>
                  <a:lnTo>
                    <a:pt x="8496" y="3949"/>
                  </a:lnTo>
                  <a:lnTo>
                    <a:pt x="8509" y="7747"/>
                  </a:lnTo>
                  <a:lnTo>
                    <a:pt x="623062" y="7747"/>
                  </a:lnTo>
                  <a:lnTo>
                    <a:pt x="623062" y="0"/>
                  </a:lnTo>
                  <a:lnTo>
                    <a:pt x="1905" y="0"/>
                  </a:lnTo>
                  <a:lnTo>
                    <a:pt x="0" y="1270"/>
                  </a:lnTo>
                  <a:lnTo>
                    <a:pt x="0" y="629666"/>
                  </a:lnTo>
                  <a:lnTo>
                    <a:pt x="1905" y="630936"/>
                  </a:lnTo>
                  <a:lnTo>
                    <a:pt x="4572" y="630936"/>
                  </a:lnTo>
                  <a:lnTo>
                    <a:pt x="8496" y="630936"/>
                  </a:lnTo>
                  <a:lnTo>
                    <a:pt x="8496" y="626999"/>
                  </a:lnTo>
                  <a:lnTo>
                    <a:pt x="8509" y="630936"/>
                  </a:lnTo>
                  <a:lnTo>
                    <a:pt x="623062" y="630936"/>
                  </a:lnTo>
                  <a:lnTo>
                    <a:pt x="626872" y="630936"/>
                  </a:lnTo>
                  <a:lnTo>
                    <a:pt x="628904" y="630936"/>
                  </a:lnTo>
                  <a:lnTo>
                    <a:pt x="630809" y="629666"/>
                  </a:lnTo>
                  <a:lnTo>
                    <a:pt x="630809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82127" y="5979286"/>
              <a:ext cx="148971" cy="1355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058404" y="6033338"/>
              <a:ext cx="81915" cy="27940"/>
            </a:xfrm>
            <a:custGeom>
              <a:avLst/>
              <a:gdLst/>
              <a:ahLst/>
              <a:cxnLst/>
              <a:rect l="l" t="t" r="r" b="b"/>
              <a:pathLst>
                <a:path w="81915" h="27939">
                  <a:moveTo>
                    <a:pt x="27305" y="0"/>
                  </a:moveTo>
                  <a:lnTo>
                    <a:pt x="0" y="0"/>
                  </a:lnTo>
                  <a:lnTo>
                    <a:pt x="0" y="27355"/>
                  </a:lnTo>
                  <a:lnTo>
                    <a:pt x="27305" y="27355"/>
                  </a:lnTo>
                  <a:lnTo>
                    <a:pt x="27305" y="0"/>
                  </a:lnTo>
                  <a:close/>
                </a:path>
                <a:path w="81915" h="27939">
                  <a:moveTo>
                    <a:pt x="81292" y="0"/>
                  </a:moveTo>
                  <a:lnTo>
                    <a:pt x="53975" y="0"/>
                  </a:lnTo>
                  <a:lnTo>
                    <a:pt x="53975" y="27355"/>
                  </a:lnTo>
                  <a:lnTo>
                    <a:pt x="81292" y="27355"/>
                  </a:lnTo>
                  <a:lnTo>
                    <a:pt x="8129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167116" y="5979286"/>
              <a:ext cx="150875" cy="1355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244839" y="5730239"/>
              <a:ext cx="630935" cy="63398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244840" y="5730239"/>
              <a:ext cx="631190" cy="634365"/>
            </a:xfrm>
            <a:custGeom>
              <a:avLst/>
              <a:gdLst/>
              <a:ahLst/>
              <a:cxnLst/>
              <a:rect l="l" t="t" r="r" b="b"/>
              <a:pathLst>
                <a:path w="631190" h="634364">
                  <a:moveTo>
                    <a:pt x="630809" y="1905"/>
                  </a:moveTo>
                  <a:lnTo>
                    <a:pt x="628904" y="0"/>
                  </a:lnTo>
                  <a:lnTo>
                    <a:pt x="623062" y="0"/>
                  </a:lnTo>
                  <a:lnTo>
                    <a:pt x="623062" y="7874"/>
                  </a:lnTo>
                  <a:lnTo>
                    <a:pt x="623062" y="625348"/>
                  </a:lnTo>
                  <a:lnTo>
                    <a:pt x="8496" y="625348"/>
                  </a:lnTo>
                  <a:lnTo>
                    <a:pt x="8496" y="3949"/>
                  </a:lnTo>
                  <a:lnTo>
                    <a:pt x="8509" y="7874"/>
                  </a:lnTo>
                  <a:lnTo>
                    <a:pt x="623062" y="7874"/>
                  </a:lnTo>
                  <a:lnTo>
                    <a:pt x="623062" y="0"/>
                  </a:lnTo>
                  <a:lnTo>
                    <a:pt x="1905" y="0"/>
                  </a:lnTo>
                  <a:lnTo>
                    <a:pt x="0" y="1905"/>
                  </a:lnTo>
                  <a:lnTo>
                    <a:pt x="0" y="631952"/>
                  </a:lnTo>
                  <a:lnTo>
                    <a:pt x="1905" y="633857"/>
                  </a:lnTo>
                  <a:lnTo>
                    <a:pt x="4572" y="633857"/>
                  </a:lnTo>
                  <a:lnTo>
                    <a:pt x="8496" y="633857"/>
                  </a:lnTo>
                  <a:lnTo>
                    <a:pt x="8496" y="629272"/>
                  </a:lnTo>
                  <a:lnTo>
                    <a:pt x="8509" y="633857"/>
                  </a:lnTo>
                  <a:lnTo>
                    <a:pt x="623062" y="633857"/>
                  </a:lnTo>
                  <a:lnTo>
                    <a:pt x="626872" y="633857"/>
                  </a:lnTo>
                  <a:lnTo>
                    <a:pt x="628904" y="633857"/>
                  </a:lnTo>
                  <a:lnTo>
                    <a:pt x="630809" y="631952"/>
                  </a:lnTo>
                  <a:lnTo>
                    <a:pt x="630809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976360" y="4773167"/>
              <a:ext cx="438911" cy="9753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976360" y="4773167"/>
              <a:ext cx="441959" cy="975360"/>
            </a:xfrm>
            <a:custGeom>
              <a:avLst/>
              <a:gdLst/>
              <a:ahLst/>
              <a:cxnLst/>
              <a:rect l="l" t="t" r="r" b="b"/>
              <a:pathLst>
                <a:path w="441959" h="975360">
                  <a:moveTo>
                    <a:pt x="441579" y="1905"/>
                  </a:moveTo>
                  <a:lnTo>
                    <a:pt x="439674" y="0"/>
                  </a:lnTo>
                  <a:lnTo>
                    <a:pt x="433832" y="0"/>
                  </a:lnTo>
                  <a:lnTo>
                    <a:pt x="433832" y="8509"/>
                  </a:lnTo>
                  <a:lnTo>
                    <a:pt x="433832" y="966724"/>
                  </a:lnTo>
                  <a:lnTo>
                    <a:pt x="8509" y="966724"/>
                  </a:lnTo>
                  <a:lnTo>
                    <a:pt x="8509" y="8509"/>
                  </a:lnTo>
                  <a:lnTo>
                    <a:pt x="433832" y="8509"/>
                  </a:lnTo>
                  <a:lnTo>
                    <a:pt x="433832" y="0"/>
                  </a:lnTo>
                  <a:lnTo>
                    <a:pt x="1905" y="0"/>
                  </a:lnTo>
                  <a:lnTo>
                    <a:pt x="0" y="1905"/>
                  </a:lnTo>
                  <a:lnTo>
                    <a:pt x="0" y="973328"/>
                  </a:lnTo>
                  <a:lnTo>
                    <a:pt x="1905" y="975233"/>
                  </a:lnTo>
                  <a:lnTo>
                    <a:pt x="3924" y="975233"/>
                  </a:lnTo>
                  <a:lnTo>
                    <a:pt x="8509" y="975233"/>
                  </a:lnTo>
                  <a:lnTo>
                    <a:pt x="433832" y="975233"/>
                  </a:lnTo>
                  <a:lnTo>
                    <a:pt x="437769" y="975233"/>
                  </a:lnTo>
                  <a:lnTo>
                    <a:pt x="439674" y="975233"/>
                  </a:lnTo>
                  <a:lnTo>
                    <a:pt x="441579" y="973328"/>
                  </a:lnTo>
                  <a:lnTo>
                    <a:pt x="441579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326880" y="5568695"/>
              <a:ext cx="454151" cy="99669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326880" y="5568695"/>
              <a:ext cx="454025" cy="996950"/>
            </a:xfrm>
            <a:custGeom>
              <a:avLst/>
              <a:gdLst/>
              <a:ahLst/>
              <a:cxnLst/>
              <a:rect l="l" t="t" r="r" b="b"/>
              <a:pathLst>
                <a:path w="454025" h="996950">
                  <a:moveTo>
                    <a:pt x="453898" y="1905"/>
                  </a:moveTo>
                  <a:lnTo>
                    <a:pt x="451993" y="0"/>
                  </a:lnTo>
                  <a:lnTo>
                    <a:pt x="445516" y="0"/>
                  </a:lnTo>
                  <a:lnTo>
                    <a:pt x="445516" y="7874"/>
                  </a:lnTo>
                  <a:lnTo>
                    <a:pt x="445516" y="988060"/>
                  </a:lnTo>
                  <a:lnTo>
                    <a:pt x="7747" y="988060"/>
                  </a:lnTo>
                  <a:lnTo>
                    <a:pt x="7747" y="7874"/>
                  </a:lnTo>
                  <a:lnTo>
                    <a:pt x="445516" y="7874"/>
                  </a:lnTo>
                  <a:lnTo>
                    <a:pt x="445516" y="0"/>
                  </a:lnTo>
                  <a:lnTo>
                    <a:pt x="7747" y="0"/>
                  </a:lnTo>
                  <a:lnTo>
                    <a:pt x="7747" y="3937"/>
                  </a:lnTo>
                  <a:lnTo>
                    <a:pt x="7747" y="0"/>
                  </a:lnTo>
                  <a:lnTo>
                    <a:pt x="1905" y="0"/>
                  </a:lnTo>
                  <a:lnTo>
                    <a:pt x="0" y="1905"/>
                  </a:lnTo>
                  <a:lnTo>
                    <a:pt x="0" y="994664"/>
                  </a:lnTo>
                  <a:lnTo>
                    <a:pt x="1905" y="996569"/>
                  </a:lnTo>
                  <a:lnTo>
                    <a:pt x="3937" y="996569"/>
                  </a:lnTo>
                  <a:lnTo>
                    <a:pt x="7747" y="996569"/>
                  </a:lnTo>
                  <a:lnTo>
                    <a:pt x="445516" y="996569"/>
                  </a:lnTo>
                  <a:lnTo>
                    <a:pt x="449326" y="996569"/>
                  </a:lnTo>
                  <a:lnTo>
                    <a:pt x="451993" y="996569"/>
                  </a:lnTo>
                  <a:lnTo>
                    <a:pt x="453898" y="994664"/>
                  </a:lnTo>
                  <a:lnTo>
                    <a:pt x="453898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976360" y="6330695"/>
              <a:ext cx="469392" cy="10210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976360" y="6330695"/>
              <a:ext cx="469265" cy="1021080"/>
            </a:xfrm>
            <a:custGeom>
              <a:avLst/>
              <a:gdLst/>
              <a:ahLst/>
              <a:cxnLst/>
              <a:rect l="l" t="t" r="r" b="b"/>
              <a:pathLst>
                <a:path w="469265" h="1021079">
                  <a:moveTo>
                    <a:pt x="469265" y="1270"/>
                  </a:moveTo>
                  <a:lnTo>
                    <a:pt x="467360" y="0"/>
                  </a:lnTo>
                  <a:lnTo>
                    <a:pt x="461391" y="0"/>
                  </a:lnTo>
                  <a:lnTo>
                    <a:pt x="461391" y="7874"/>
                  </a:lnTo>
                  <a:lnTo>
                    <a:pt x="461391" y="1013079"/>
                  </a:lnTo>
                  <a:lnTo>
                    <a:pt x="8509" y="1013079"/>
                  </a:lnTo>
                  <a:lnTo>
                    <a:pt x="8509" y="7874"/>
                  </a:lnTo>
                  <a:lnTo>
                    <a:pt x="461391" y="7874"/>
                  </a:lnTo>
                  <a:lnTo>
                    <a:pt x="461391" y="0"/>
                  </a:lnTo>
                  <a:lnTo>
                    <a:pt x="1905" y="0"/>
                  </a:lnTo>
                  <a:lnTo>
                    <a:pt x="0" y="1270"/>
                  </a:lnTo>
                  <a:lnTo>
                    <a:pt x="0" y="1018921"/>
                  </a:lnTo>
                  <a:lnTo>
                    <a:pt x="1905" y="1020826"/>
                  </a:lnTo>
                  <a:lnTo>
                    <a:pt x="4572" y="1020826"/>
                  </a:lnTo>
                  <a:lnTo>
                    <a:pt x="8509" y="1020826"/>
                  </a:lnTo>
                  <a:lnTo>
                    <a:pt x="461391" y="1020826"/>
                  </a:lnTo>
                  <a:lnTo>
                    <a:pt x="465328" y="1020826"/>
                  </a:lnTo>
                  <a:lnTo>
                    <a:pt x="467360" y="1020826"/>
                  </a:lnTo>
                  <a:lnTo>
                    <a:pt x="469265" y="1018921"/>
                  </a:lnTo>
                  <a:lnTo>
                    <a:pt x="469265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799575" y="5977889"/>
              <a:ext cx="149478" cy="13614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75725" y="6033897"/>
              <a:ext cx="27940" cy="27305"/>
            </a:xfrm>
            <a:custGeom>
              <a:avLst/>
              <a:gdLst/>
              <a:ahLst/>
              <a:cxnLst/>
              <a:rect l="l" t="t" r="r" b="b"/>
              <a:pathLst>
                <a:path w="27940" h="27304">
                  <a:moveTo>
                    <a:pt x="17525" y="0"/>
                  </a:moveTo>
                  <a:lnTo>
                    <a:pt x="634" y="0"/>
                  </a:lnTo>
                  <a:lnTo>
                    <a:pt x="0" y="26669"/>
                  </a:lnTo>
                  <a:lnTo>
                    <a:pt x="7239" y="27304"/>
                  </a:lnTo>
                  <a:lnTo>
                    <a:pt x="26670" y="27304"/>
                  </a:lnTo>
                  <a:lnTo>
                    <a:pt x="27940" y="634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800845" y="5178552"/>
              <a:ext cx="250317" cy="14846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846951" y="6833616"/>
              <a:ext cx="480695" cy="304800"/>
            </a:xfrm>
            <a:custGeom>
              <a:avLst/>
              <a:gdLst/>
              <a:ahLst/>
              <a:cxnLst/>
              <a:rect l="l" t="t" r="r" b="b"/>
              <a:pathLst>
                <a:path w="480695" h="304800">
                  <a:moveTo>
                    <a:pt x="480187" y="0"/>
                  </a:moveTo>
                  <a:lnTo>
                    <a:pt x="469138" y="0"/>
                  </a:lnTo>
                  <a:lnTo>
                    <a:pt x="457454" y="635"/>
                  </a:lnTo>
                  <a:lnTo>
                    <a:pt x="414401" y="5461"/>
                  </a:lnTo>
                  <a:lnTo>
                    <a:pt x="368935" y="16002"/>
                  </a:lnTo>
                  <a:lnTo>
                    <a:pt x="324358" y="32512"/>
                  </a:lnTo>
                  <a:lnTo>
                    <a:pt x="283972" y="54737"/>
                  </a:lnTo>
                  <a:lnTo>
                    <a:pt x="250825" y="82931"/>
                  </a:lnTo>
                  <a:lnTo>
                    <a:pt x="228854" y="119507"/>
                  </a:lnTo>
                  <a:lnTo>
                    <a:pt x="226187" y="142494"/>
                  </a:lnTo>
                  <a:lnTo>
                    <a:pt x="222123" y="156083"/>
                  </a:lnTo>
                  <a:lnTo>
                    <a:pt x="190246" y="191897"/>
                  </a:lnTo>
                  <a:lnTo>
                    <a:pt x="158369" y="211582"/>
                  </a:lnTo>
                  <a:lnTo>
                    <a:pt x="130352" y="223634"/>
                  </a:lnTo>
                  <a:lnTo>
                    <a:pt x="120523" y="170434"/>
                  </a:lnTo>
                  <a:lnTo>
                    <a:pt x="0" y="262509"/>
                  </a:lnTo>
                  <a:lnTo>
                    <a:pt x="145288" y="304419"/>
                  </a:lnTo>
                  <a:lnTo>
                    <a:pt x="135280" y="250317"/>
                  </a:lnTo>
                  <a:lnTo>
                    <a:pt x="141351" y="248793"/>
                  </a:lnTo>
                  <a:lnTo>
                    <a:pt x="141986" y="248793"/>
                  </a:lnTo>
                  <a:lnTo>
                    <a:pt x="142621" y="248158"/>
                  </a:lnTo>
                  <a:lnTo>
                    <a:pt x="143383" y="248158"/>
                  </a:lnTo>
                  <a:lnTo>
                    <a:pt x="189103" y="225298"/>
                  </a:lnTo>
                  <a:lnTo>
                    <a:pt x="221361" y="200914"/>
                  </a:lnTo>
                  <a:lnTo>
                    <a:pt x="243713" y="173101"/>
                  </a:lnTo>
                  <a:lnTo>
                    <a:pt x="253746" y="133477"/>
                  </a:lnTo>
                  <a:lnTo>
                    <a:pt x="257302" y="120777"/>
                  </a:lnTo>
                  <a:lnTo>
                    <a:pt x="259969" y="116205"/>
                  </a:lnTo>
                  <a:lnTo>
                    <a:pt x="262636" y="110998"/>
                  </a:lnTo>
                  <a:lnTo>
                    <a:pt x="266446" y="106426"/>
                  </a:lnTo>
                  <a:lnTo>
                    <a:pt x="296037" y="79375"/>
                  </a:lnTo>
                  <a:lnTo>
                    <a:pt x="333756" y="58039"/>
                  </a:lnTo>
                  <a:lnTo>
                    <a:pt x="376047" y="42418"/>
                  </a:lnTo>
                  <a:lnTo>
                    <a:pt x="418973" y="32258"/>
                  </a:lnTo>
                  <a:lnTo>
                    <a:pt x="458724" y="27432"/>
                  </a:lnTo>
                  <a:lnTo>
                    <a:pt x="469138" y="26797"/>
                  </a:lnTo>
                  <a:lnTo>
                    <a:pt x="480187" y="26797"/>
                  </a:lnTo>
                  <a:lnTo>
                    <a:pt x="4801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005072" y="6930898"/>
              <a:ext cx="161670" cy="13652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194048" y="6932930"/>
              <a:ext cx="149225" cy="13576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450336" y="6650736"/>
              <a:ext cx="630936" cy="69494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450336" y="6650736"/>
              <a:ext cx="631190" cy="694690"/>
            </a:xfrm>
            <a:custGeom>
              <a:avLst/>
              <a:gdLst/>
              <a:ahLst/>
              <a:cxnLst/>
              <a:rect l="l" t="t" r="r" b="b"/>
              <a:pathLst>
                <a:path w="631189" h="694690">
                  <a:moveTo>
                    <a:pt x="630809" y="1905"/>
                  </a:moveTo>
                  <a:lnTo>
                    <a:pt x="628904" y="0"/>
                  </a:lnTo>
                  <a:lnTo>
                    <a:pt x="622427" y="0"/>
                  </a:lnTo>
                  <a:lnTo>
                    <a:pt x="622427" y="8509"/>
                  </a:lnTo>
                  <a:lnTo>
                    <a:pt x="622427" y="686181"/>
                  </a:lnTo>
                  <a:lnTo>
                    <a:pt x="8509" y="686181"/>
                  </a:lnTo>
                  <a:lnTo>
                    <a:pt x="8509" y="8509"/>
                  </a:lnTo>
                  <a:lnTo>
                    <a:pt x="622427" y="8509"/>
                  </a:lnTo>
                  <a:lnTo>
                    <a:pt x="622427" y="0"/>
                  </a:lnTo>
                  <a:lnTo>
                    <a:pt x="1905" y="0"/>
                  </a:lnTo>
                  <a:lnTo>
                    <a:pt x="0" y="1905"/>
                  </a:lnTo>
                  <a:lnTo>
                    <a:pt x="0" y="692658"/>
                  </a:lnTo>
                  <a:lnTo>
                    <a:pt x="1905" y="694563"/>
                  </a:lnTo>
                  <a:lnTo>
                    <a:pt x="3937" y="694563"/>
                  </a:lnTo>
                  <a:lnTo>
                    <a:pt x="8509" y="694563"/>
                  </a:lnTo>
                  <a:lnTo>
                    <a:pt x="622427" y="694563"/>
                  </a:lnTo>
                  <a:lnTo>
                    <a:pt x="626872" y="694563"/>
                  </a:lnTo>
                  <a:lnTo>
                    <a:pt x="628904" y="694563"/>
                  </a:lnTo>
                  <a:lnTo>
                    <a:pt x="630809" y="692658"/>
                  </a:lnTo>
                  <a:lnTo>
                    <a:pt x="630809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267200" y="6650736"/>
              <a:ext cx="606551" cy="69799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267200" y="6650736"/>
              <a:ext cx="606425" cy="697865"/>
            </a:xfrm>
            <a:custGeom>
              <a:avLst/>
              <a:gdLst/>
              <a:ahLst/>
              <a:cxnLst/>
              <a:rect l="l" t="t" r="r" b="b"/>
              <a:pathLst>
                <a:path w="606425" h="697865">
                  <a:moveTo>
                    <a:pt x="606425" y="1905"/>
                  </a:moveTo>
                  <a:lnTo>
                    <a:pt x="605155" y="0"/>
                  </a:lnTo>
                  <a:lnTo>
                    <a:pt x="598551" y="0"/>
                  </a:lnTo>
                  <a:lnTo>
                    <a:pt x="598551" y="8509"/>
                  </a:lnTo>
                  <a:lnTo>
                    <a:pt x="598551" y="689991"/>
                  </a:lnTo>
                  <a:lnTo>
                    <a:pt x="8509" y="689991"/>
                  </a:lnTo>
                  <a:lnTo>
                    <a:pt x="8509" y="8509"/>
                  </a:lnTo>
                  <a:lnTo>
                    <a:pt x="598551" y="8509"/>
                  </a:lnTo>
                  <a:lnTo>
                    <a:pt x="598551" y="0"/>
                  </a:lnTo>
                  <a:lnTo>
                    <a:pt x="1905" y="0"/>
                  </a:lnTo>
                  <a:lnTo>
                    <a:pt x="0" y="1905"/>
                  </a:lnTo>
                  <a:lnTo>
                    <a:pt x="0" y="695960"/>
                  </a:lnTo>
                  <a:lnTo>
                    <a:pt x="1905" y="697865"/>
                  </a:lnTo>
                  <a:lnTo>
                    <a:pt x="3937" y="697865"/>
                  </a:lnTo>
                  <a:lnTo>
                    <a:pt x="8509" y="697865"/>
                  </a:lnTo>
                  <a:lnTo>
                    <a:pt x="598551" y="697865"/>
                  </a:lnTo>
                  <a:lnTo>
                    <a:pt x="602475" y="697865"/>
                  </a:lnTo>
                  <a:lnTo>
                    <a:pt x="602475" y="690003"/>
                  </a:lnTo>
                  <a:lnTo>
                    <a:pt x="602475" y="8496"/>
                  </a:lnTo>
                  <a:lnTo>
                    <a:pt x="602488" y="689991"/>
                  </a:lnTo>
                  <a:lnTo>
                    <a:pt x="602488" y="697865"/>
                  </a:lnTo>
                  <a:lnTo>
                    <a:pt x="605155" y="697865"/>
                  </a:lnTo>
                  <a:lnTo>
                    <a:pt x="606425" y="695960"/>
                  </a:lnTo>
                  <a:lnTo>
                    <a:pt x="606425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864608" y="6672706"/>
              <a:ext cx="655320" cy="340360"/>
            </a:xfrm>
            <a:custGeom>
              <a:avLst/>
              <a:gdLst/>
              <a:ahLst/>
              <a:cxnLst/>
              <a:rect l="l" t="t" r="r" b="b"/>
              <a:pathLst>
                <a:path w="655320" h="340359">
                  <a:moveTo>
                    <a:pt x="512952" y="0"/>
                  </a:moveTo>
                  <a:lnTo>
                    <a:pt x="518794" y="54737"/>
                  </a:lnTo>
                  <a:lnTo>
                    <a:pt x="503174" y="57277"/>
                  </a:lnTo>
                  <a:lnTo>
                    <a:pt x="446150" y="74549"/>
                  </a:lnTo>
                  <a:lnTo>
                    <a:pt x="388746" y="100330"/>
                  </a:lnTo>
                  <a:lnTo>
                    <a:pt x="346582" y="129540"/>
                  </a:lnTo>
                  <a:lnTo>
                    <a:pt x="321690" y="160020"/>
                  </a:lnTo>
                  <a:lnTo>
                    <a:pt x="313308" y="197866"/>
                  </a:lnTo>
                  <a:lnTo>
                    <a:pt x="311276" y="203073"/>
                  </a:lnTo>
                  <a:lnTo>
                    <a:pt x="278511" y="239141"/>
                  </a:lnTo>
                  <a:lnTo>
                    <a:pt x="242569" y="261112"/>
                  </a:lnTo>
                  <a:lnTo>
                    <a:pt x="200659" y="278892"/>
                  </a:lnTo>
                  <a:lnTo>
                    <a:pt x="155575" y="292735"/>
                  </a:lnTo>
                  <a:lnTo>
                    <a:pt x="110108" y="302895"/>
                  </a:lnTo>
                  <a:lnTo>
                    <a:pt x="67309" y="309372"/>
                  </a:lnTo>
                  <a:lnTo>
                    <a:pt x="14986" y="313055"/>
                  </a:lnTo>
                  <a:lnTo>
                    <a:pt x="0" y="313055"/>
                  </a:lnTo>
                  <a:lnTo>
                    <a:pt x="0" y="340360"/>
                  </a:lnTo>
                  <a:lnTo>
                    <a:pt x="72008" y="335915"/>
                  </a:lnTo>
                  <a:lnTo>
                    <a:pt x="116586" y="329184"/>
                  </a:lnTo>
                  <a:lnTo>
                    <a:pt x="163067" y="318770"/>
                  </a:lnTo>
                  <a:lnTo>
                    <a:pt x="209168" y="304546"/>
                  </a:lnTo>
                  <a:lnTo>
                    <a:pt x="252475" y="286258"/>
                  </a:lnTo>
                  <a:lnTo>
                    <a:pt x="290702" y="263779"/>
                  </a:lnTo>
                  <a:lnTo>
                    <a:pt x="321690" y="236855"/>
                  </a:lnTo>
                  <a:lnTo>
                    <a:pt x="340867" y="197104"/>
                  </a:lnTo>
                  <a:lnTo>
                    <a:pt x="341502" y="185420"/>
                  </a:lnTo>
                  <a:lnTo>
                    <a:pt x="345186" y="173228"/>
                  </a:lnTo>
                  <a:lnTo>
                    <a:pt x="371347" y="143891"/>
                  </a:lnTo>
                  <a:lnTo>
                    <a:pt x="425068" y="112522"/>
                  </a:lnTo>
                  <a:lnTo>
                    <a:pt x="483615" y="91059"/>
                  </a:lnTo>
                  <a:lnTo>
                    <a:pt x="521715" y="81915"/>
                  </a:lnTo>
                  <a:lnTo>
                    <a:pt x="527303" y="134747"/>
                  </a:lnTo>
                  <a:lnTo>
                    <a:pt x="655192" y="52705"/>
                  </a:lnTo>
                  <a:lnTo>
                    <a:pt x="51295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882127" y="6780022"/>
              <a:ext cx="149605" cy="1355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057769" y="6836663"/>
              <a:ext cx="81280" cy="37465"/>
            </a:xfrm>
            <a:custGeom>
              <a:avLst/>
              <a:gdLst/>
              <a:ahLst/>
              <a:cxnLst/>
              <a:rect l="l" t="t" r="r" b="b"/>
              <a:pathLst>
                <a:path w="81279" h="37465">
                  <a:moveTo>
                    <a:pt x="29337" y="2032"/>
                  </a:moveTo>
                  <a:lnTo>
                    <a:pt x="20320" y="1905"/>
                  </a:lnTo>
                  <a:lnTo>
                    <a:pt x="13462" y="508"/>
                  </a:lnTo>
                  <a:lnTo>
                    <a:pt x="6477" y="635"/>
                  </a:lnTo>
                  <a:lnTo>
                    <a:pt x="1270" y="0"/>
                  </a:lnTo>
                  <a:lnTo>
                    <a:pt x="0" y="27432"/>
                  </a:lnTo>
                  <a:lnTo>
                    <a:pt x="4572" y="27432"/>
                  </a:lnTo>
                  <a:lnTo>
                    <a:pt x="10033" y="28448"/>
                  </a:lnTo>
                  <a:lnTo>
                    <a:pt x="19177" y="28067"/>
                  </a:lnTo>
                  <a:lnTo>
                    <a:pt x="24765" y="29337"/>
                  </a:lnTo>
                  <a:lnTo>
                    <a:pt x="26035" y="29337"/>
                  </a:lnTo>
                  <a:lnTo>
                    <a:pt x="29337" y="2032"/>
                  </a:lnTo>
                  <a:close/>
                </a:path>
                <a:path w="81279" h="37465">
                  <a:moveTo>
                    <a:pt x="81280" y="10414"/>
                  </a:moveTo>
                  <a:lnTo>
                    <a:pt x="80010" y="9779"/>
                  </a:lnTo>
                  <a:lnTo>
                    <a:pt x="72898" y="9779"/>
                  </a:lnTo>
                  <a:lnTo>
                    <a:pt x="56642" y="8509"/>
                  </a:lnTo>
                  <a:lnTo>
                    <a:pt x="55245" y="7874"/>
                  </a:lnTo>
                  <a:lnTo>
                    <a:pt x="52070" y="35179"/>
                  </a:lnTo>
                  <a:lnTo>
                    <a:pt x="53975" y="35179"/>
                  </a:lnTo>
                  <a:lnTo>
                    <a:pt x="59817" y="35941"/>
                  </a:lnTo>
                  <a:lnTo>
                    <a:pt x="72898" y="36957"/>
                  </a:lnTo>
                  <a:lnTo>
                    <a:pt x="80010" y="37211"/>
                  </a:lnTo>
                  <a:lnTo>
                    <a:pt x="81280" y="10414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165083" y="6795643"/>
              <a:ext cx="152908" cy="1355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244839" y="6534912"/>
              <a:ext cx="630935" cy="63398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244840" y="6534911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90" h="633729">
                  <a:moveTo>
                    <a:pt x="630809" y="1905"/>
                  </a:moveTo>
                  <a:lnTo>
                    <a:pt x="628904" y="0"/>
                  </a:lnTo>
                  <a:lnTo>
                    <a:pt x="623062" y="0"/>
                  </a:lnTo>
                  <a:lnTo>
                    <a:pt x="623062" y="8509"/>
                  </a:lnTo>
                  <a:lnTo>
                    <a:pt x="623062" y="625729"/>
                  </a:lnTo>
                  <a:lnTo>
                    <a:pt x="8496" y="625729"/>
                  </a:lnTo>
                  <a:lnTo>
                    <a:pt x="8496" y="3962"/>
                  </a:lnTo>
                  <a:lnTo>
                    <a:pt x="8509" y="8509"/>
                  </a:lnTo>
                  <a:lnTo>
                    <a:pt x="623062" y="8509"/>
                  </a:lnTo>
                  <a:lnTo>
                    <a:pt x="623062" y="0"/>
                  </a:lnTo>
                  <a:lnTo>
                    <a:pt x="1905" y="0"/>
                  </a:lnTo>
                  <a:lnTo>
                    <a:pt x="0" y="1905"/>
                  </a:lnTo>
                  <a:lnTo>
                    <a:pt x="0" y="631571"/>
                  </a:lnTo>
                  <a:lnTo>
                    <a:pt x="1905" y="633603"/>
                  </a:lnTo>
                  <a:lnTo>
                    <a:pt x="4572" y="633603"/>
                  </a:lnTo>
                  <a:lnTo>
                    <a:pt x="8496" y="633603"/>
                  </a:lnTo>
                  <a:lnTo>
                    <a:pt x="8496" y="629653"/>
                  </a:lnTo>
                  <a:lnTo>
                    <a:pt x="8509" y="633603"/>
                  </a:lnTo>
                  <a:lnTo>
                    <a:pt x="623062" y="633603"/>
                  </a:lnTo>
                  <a:lnTo>
                    <a:pt x="626872" y="633603"/>
                  </a:lnTo>
                  <a:lnTo>
                    <a:pt x="628904" y="633603"/>
                  </a:lnTo>
                  <a:lnTo>
                    <a:pt x="630809" y="631571"/>
                  </a:lnTo>
                  <a:lnTo>
                    <a:pt x="630809" y="1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800211" y="6771894"/>
              <a:ext cx="252222" cy="14668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029700" y="6035166"/>
              <a:ext cx="189230" cy="42545"/>
            </a:xfrm>
            <a:custGeom>
              <a:avLst/>
              <a:gdLst/>
              <a:ahLst/>
              <a:cxnLst/>
              <a:rect l="l" t="t" r="r" b="b"/>
              <a:pathLst>
                <a:path w="189229" h="42545">
                  <a:moveTo>
                    <a:pt x="27940" y="1270"/>
                  </a:moveTo>
                  <a:lnTo>
                    <a:pt x="22098" y="1270"/>
                  </a:lnTo>
                  <a:lnTo>
                    <a:pt x="14986" y="635"/>
                  </a:lnTo>
                  <a:lnTo>
                    <a:pt x="7112" y="635"/>
                  </a:lnTo>
                  <a:lnTo>
                    <a:pt x="635" y="0"/>
                  </a:lnTo>
                  <a:lnTo>
                    <a:pt x="0" y="27432"/>
                  </a:lnTo>
                  <a:lnTo>
                    <a:pt x="7112" y="27432"/>
                  </a:lnTo>
                  <a:lnTo>
                    <a:pt x="20828" y="28702"/>
                  </a:lnTo>
                  <a:lnTo>
                    <a:pt x="26670" y="28702"/>
                  </a:lnTo>
                  <a:lnTo>
                    <a:pt x="27940" y="1270"/>
                  </a:lnTo>
                  <a:close/>
                </a:path>
                <a:path w="189229" h="42545">
                  <a:moveTo>
                    <a:pt x="83185" y="13081"/>
                  </a:moveTo>
                  <a:lnTo>
                    <a:pt x="82550" y="12446"/>
                  </a:lnTo>
                  <a:lnTo>
                    <a:pt x="82550" y="11684"/>
                  </a:lnTo>
                  <a:lnTo>
                    <a:pt x="82296" y="11430"/>
                  </a:lnTo>
                  <a:lnTo>
                    <a:pt x="82550" y="9144"/>
                  </a:lnTo>
                  <a:lnTo>
                    <a:pt x="80010" y="9144"/>
                  </a:lnTo>
                  <a:lnTo>
                    <a:pt x="79375" y="8509"/>
                  </a:lnTo>
                  <a:lnTo>
                    <a:pt x="77343" y="7874"/>
                  </a:lnTo>
                  <a:lnTo>
                    <a:pt x="76073" y="7239"/>
                  </a:lnTo>
                  <a:lnTo>
                    <a:pt x="75438" y="7239"/>
                  </a:lnTo>
                  <a:lnTo>
                    <a:pt x="74803" y="6477"/>
                  </a:lnTo>
                  <a:lnTo>
                    <a:pt x="65659" y="4572"/>
                  </a:lnTo>
                  <a:lnTo>
                    <a:pt x="61087" y="4445"/>
                  </a:lnTo>
                  <a:lnTo>
                    <a:pt x="57277" y="3937"/>
                  </a:lnTo>
                  <a:lnTo>
                    <a:pt x="55880" y="3937"/>
                  </a:lnTo>
                  <a:lnTo>
                    <a:pt x="53340" y="30607"/>
                  </a:lnTo>
                  <a:lnTo>
                    <a:pt x="54610" y="30607"/>
                  </a:lnTo>
                  <a:lnTo>
                    <a:pt x="61722" y="31877"/>
                  </a:lnTo>
                  <a:lnTo>
                    <a:pt x="63754" y="31877"/>
                  </a:lnTo>
                  <a:lnTo>
                    <a:pt x="64389" y="32639"/>
                  </a:lnTo>
                  <a:lnTo>
                    <a:pt x="67564" y="33909"/>
                  </a:lnTo>
                  <a:lnTo>
                    <a:pt x="70866" y="34544"/>
                  </a:lnTo>
                  <a:lnTo>
                    <a:pt x="74168" y="35814"/>
                  </a:lnTo>
                  <a:lnTo>
                    <a:pt x="77978" y="35814"/>
                  </a:lnTo>
                  <a:lnTo>
                    <a:pt x="78613" y="36449"/>
                  </a:lnTo>
                  <a:lnTo>
                    <a:pt x="82169" y="12192"/>
                  </a:lnTo>
                  <a:lnTo>
                    <a:pt x="83185" y="13081"/>
                  </a:lnTo>
                  <a:close/>
                </a:path>
                <a:path w="189229" h="42545">
                  <a:moveTo>
                    <a:pt x="135255" y="13081"/>
                  </a:moveTo>
                  <a:lnTo>
                    <a:pt x="130048" y="13081"/>
                  </a:lnTo>
                  <a:lnTo>
                    <a:pt x="122936" y="12446"/>
                  </a:lnTo>
                  <a:lnTo>
                    <a:pt x="115697" y="12446"/>
                  </a:lnTo>
                  <a:lnTo>
                    <a:pt x="108585" y="11684"/>
                  </a:lnTo>
                  <a:lnTo>
                    <a:pt x="106680" y="39116"/>
                  </a:lnTo>
                  <a:lnTo>
                    <a:pt x="113792" y="39116"/>
                  </a:lnTo>
                  <a:lnTo>
                    <a:pt x="120904" y="39751"/>
                  </a:lnTo>
                  <a:lnTo>
                    <a:pt x="128016" y="39751"/>
                  </a:lnTo>
                  <a:lnTo>
                    <a:pt x="133985" y="40386"/>
                  </a:lnTo>
                  <a:lnTo>
                    <a:pt x="135255" y="13081"/>
                  </a:lnTo>
                  <a:close/>
                </a:path>
                <a:path w="189229" h="42545">
                  <a:moveTo>
                    <a:pt x="189230" y="14986"/>
                  </a:moveTo>
                  <a:lnTo>
                    <a:pt x="180086" y="14986"/>
                  </a:lnTo>
                  <a:lnTo>
                    <a:pt x="171577" y="14351"/>
                  </a:lnTo>
                  <a:lnTo>
                    <a:pt x="161925" y="14351"/>
                  </a:lnTo>
                  <a:lnTo>
                    <a:pt x="161290" y="41656"/>
                  </a:lnTo>
                  <a:lnTo>
                    <a:pt x="180721" y="41783"/>
                  </a:lnTo>
                  <a:lnTo>
                    <a:pt x="188595" y="42418"/>
                  </a:lnTo>
                  <a:lnTo>
                    <a:pt x="189230" y="14986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244837" y="5997448"/>
              <a:ext cx="157987" cy="13614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550664" y="3837432"/>
              <a:ext cx="2654935" cy="978535"/>
            </a:xfrm>
            <a:custGeom>
              <a:avLst/>
              <a:gdLst/>
              <a:ahLst/>
              <a:cxnLst/>
              <a:rect l="l" t="t" r="r" b="b"/>
              <a:pathLst>
                <a:path w="2654934" h="978535">
                  <a:moveTo>
                    <a:pt x="2491486" y="0"/>
                  </a:moveTo>
                  <a:lnTo>
                    <a:pt x="162940" y="0"/>
                  </a:lnTo>
                  <a:lnTo>
                    <a:pt x="125475" y="4317"/>
                  </a:lnTo>
                  <a:lnTo>
                    <a:pt x="60833" y="35687"/>
                  </a:lnTo>
                  <a:lnTo>
                    <a:pt x="16510" y="91058"/>
                  </a:lnTo>
                  <a:lnTo>
                    <a:pt x="0" y="163067"/>
                  </a:lnTo>
                  <a:lnTo>
                    <a:pt x="0" y="815339"/>
                  </a:lnTo>
                  <a:lnTo>
                    <a:pt x="16510" y="887094"/>
                  </a:lnTo>
                  <a:lnTo>
                    <a:pt x="60833" y="942593"/>
                  </a:lnTo>
                  <a:lnTo>
                    <a:pt x="125475" y="974089"/>
                  </a:lnTo>
                  <a:lnTo>
                    <a:pt x="162940" y="978407"/>
                  </a:lnTo>
                  <a:lnTo>
                    <a:pt x="2491486" y="978407"/>
                  </a:lnTo>
                  <a:lnTo>
                    <a:pt x="2563494" y="961770"/>
                  </a:lnTo>
                  <a:lnTo>
                    <a:pt x="2618866" y="917320"/>
                  </a:lnTo>
                  <a:lnTo>
                    <a:pt x="2650236" y="852677"/>
                  </a:lnTo>
                  <a:lnTo>
                    <a:pt x="2654427" y="815339"/>
                  </a:lnTo>
                  <a:lnTo>
                    <a:pt x="2654427" y="163067"/>
                  </a:lnTo>
                  <a:lnTo>
                    <a:pt x="2638043" y="91058"/>
                  </a:lnTo>
                  <a:lnTo>
                    <a:pt x="2593720" y="35687"/>
                  </a:lnTo>
                  <a:lnTo>
                    <a:pt x="2529078" y="4317"/>
                  </a:lnTo>
                  <a:lnTo>
                    <a:pt x="2491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535424" y="3825239"/>
              <a:ext cx="2682240" cy="1002665"/>
            </a:xfrm>
            <a:custGeom>
              <a:avLst/>
              <a:gdLst/>
              <a:ahLst/>
              <a:cxnLst/>
              <a:rect l="l" t="t" r="r" b="b"/>
              <a:pathLst>
                <a:path w="2682240" h="1002664">
                  <a:moveTo>
                    <a:pt x="2682113" y="166497"/>
                  </a:moveTo>
                  <a:lnTo>
                    <a:pt x="2681478" y="157353"/>
                  </a:lnTo>
                  <a:lnTo>
                    <a:pt x="2671826" y="116078"/>
                  </a:lnTo>
                  <a:lnTo>
                    <a:pt x="2655443" y="83540"/>
                  </a:lnTo>
                  <a:lnTo>
                    <a:pt x="2655443" y="176276"/>
                  </a:lnTo>
                  <a:lnTo>
                    <a:pt x="2655443" y="826770"/>
                  </a:lnTo>
                  <a:lnTo>
                    <a:pt x="2643886" y="883412"/>
                  </a:lnTo>
                  <a:lnTo>
                    <a:pt x="2622550" y="919353"/>
                  </a:lnTo>
                  <a:lnTo>
                    <a:pt x="2592197" y="948055"/>
                  </a:lnTo>
                  <a:lnTo>
                    <a:pt x="2554986" y="967359"/>
                  </a:lnTo>
                  <a:lnTo>
                    <a:pt x="2513330" y="974979"/>
                  </a:lnTo>
                  <a:lnTo>
                    <a:pt x="2505456" y="975741"/>
                  </a:lnTo>
                  <a:lnTo>
                    <a:pt x="176022" y="975614"/>
                  </a:lnTo>
                  <a:lnTo>
                    <a:pt x="133731" y="969391"/>
                  </a:lnTo>
                  <a:lnTo>
                    <a:pt x="95758" y="951992"/>
                  </a:lnTo>
                  <a:lnTo>
                    <a:pt x="64389" y="925068"/>
                  </a:lnTo>
                  <a:lnTo>
                    <a:pt x="41402" y="890270"/>
                  </a:lnTo>
                  <a:lnTo>
                    <a:pt x="28702" y="848868"/>
                  </a:lnTo>
                  <a:lnTo>
                    <a:pt x="26670" y="826135"/>
                  </a:lnTo>
                  <a:lnTo>
                    <a:pt x="26670" y="176276"/>
                  </a:lnTo>
                  <a:lnTo>
                    <a:pt x="36830" y="123190"/>
                  </a:lnTo>
                  <a:lnTo>
                    <a:pt x="59817" y="82423"/>
                  </a:lnTo>
                  <a:lnTo>
                    <a:pt x="129540" y="34544"/>
                  </a:lnTo>
                  <a:lnTo>
                    <a:pt x="176022" y="26670"/>
                  </a:lnTo>
                  <a:lnTo>
                    <a:pt x="2505456" y="26670"/>
                  </a:lnTo>
                  <a:lnTo>
                    <a:pt x="2562733" y="38100"/>
                  </a:lnTo>
                  <a:lnTo>
                    <a:pt x="2598801" y="59309"/>
                  </a:lnTo>
                  <a:lnTo>
                    <a:pt x="2627376" y="89408"/>
                  </a:lnTo>
                  <a:lnTo>
                    <a:pt x="2646680" y="126492"/>
                  </a:lnTo>
                  <a:lnTo>
                    <a:pt x="2654808" y="168529"/>
                  </a:lnTo>
                  <a:lnTo>
                    <a:pt x="2655443" y="176276"/>
                  </a:lnTo>
                  <a:lnTo>
                    <a:pt x="2655443" y="83540"/>
                  </a:lnTo>
                  <a:lnTo>
                    <a:pt x="2627122" y="48006"/>
                  </a:lnTo>
                  <a:lnTo>
                    <a:pt x="2594356" y="23622"/>
                  </a:lnTo>
                  <a:lnTo>
                    <a:pt x="2556510" y="7239"/>
                  </a:lnTo>
                  <a:lnTo>
                    <a:pt x="2514600" y="0"/>
                  </a:lnTo>
                  <a:lnTo>
                    <a:pt x="176022" y="0"/>
                  </a:lnTo>
                  <a:lnTo>
                    <a:pt x="134366" y="4699"/>
                  </a:lnTo>
                  <a:lnTo>
                    <a:pt x="95504" y="19304"/>
                  </a:lnTo>
                  <a:lnTo>
                    <a:pt x="61341" y="42672"/>
                  </a:lnTo>
                  <a:lnTo>
                    <a:pt x="33274" y="73025"/>
                  </a:lnTo>
                  <a:lnTo>
                    <a:pt x="12954" y="109220"/>
                  </a:lnTo>
                  <a:lnTo>
                    <a:pt x="1905" y="149606"/>
                  </a:lnTo>
                  <a:lnTo>
                    <a:pt x="0" y="167132"/>
                  </a:lnTo>
                  <a:lnTo>
                    <a:pt x="0" y="835787"/>
                  </a:lnTo>
                  <a:lnTo>
                    <a:pt x="10922" y="888365"/>
                  </a:lnTo>
                  <a:lnTo>
                    <a:pt x="58039" y="956818"/>
                  </a:lnTo>
                  <a:lnTo>
                    <a:pt x="95377" y="982726"/>
                  </a:lnTo>
                  <a:lnTo>
                    <a:pt x="148209" y="1000379"/>
                  </a:lnTo>
                  <a:lnTo>
                    <a:pt x="2515235" y="1002411"/>
                  </a:lnTo>
                  <a:lnTo>
                    <a:pt x="2524379" y="1001649"/>
                  </a:lnTo>
                  <a:lnTo>
                    <a:pt x="2565654" y="992124"/>
                  </a:lnTo>
                  <a:lnTo>
                    <a:pt x="2602611" y="973709"/>
                  </a:lnTo>
                  <a:lnTo>
                    <a:pt x="2633980" y="947420"/>
                  </a:lnTo>
                  <a:lnTo>
                    <a:pt x="2658491" y="914781"/>
                  </a:lnTo>
                  <a:lnTo>
                    <a:pt x="2675001" y="876935"/>
                  </a:lnTo>
                  <a:lnTo>
                    <a:pt x="2682113" y="835152"/>
                  </a:lnTo>
                  <a:lnTo>
                    <a:pt x="2682113" y="166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4662296" y="4304157"/>
            <a:ext cx="1801495" cy="494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77165" marR="5080" indent="-165100">
              <a:lnSpc>
                <a:spcPct val="102699"/>
              </a:lnSpc>
              <a:spcBef>
                <a:spcPts val="85"/>
              </a:spcBef>
            </a:pPr>
            <a:r>
              <a:rPr sz="1500" b="1" spc="10" dirty="0">
                <a:latin typeface="Arial"/>
                <a:cs typeface="Arial"/>
              </a:rPr>
              <a:t>- </a:t>
            </a:r>
            <a:r>
              <a:rPr sz="1500" b="1" spc="20" dirty="0">
                <a:latin typeface="Arial"/>
                <a:cs typeface="Arial"/>
              </a:rPr>
              <a:t>Memory based</a:t>
            </a:r>
            <a:r>
              <a:rPr sz="1500" b="1" spc="-170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on  </a:t>
            </a:r>
            <a:r>
              <a:rPr sz="1500" b="1" spc="15" dirty="0">
                <a:latin typeface="Arial"/>
                <a:cs typeface="Arial"/>
              </a:rPr>
              <a:t>history of</a:t>
            </a:r>
            <a:r>
              <a:rPr sz="1500" b="1" spc="-185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dialogs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6989064" y="2770632"/>
            <a:ext cx="636905" cy="353695"/>
            <a:chOff x="6989064" y="2770632"/>
            <a:chExt cx="636905" cy="353695"/>
          </a:xfrm>
        </p:grpSpPr>
        <p:sp>
          <p:nvSpPr>
            <p:cNvPr id="108" name="object 108"/>
            <p:cNvSpPr/>
            <p:nvPr/>
          </p:nvSpPr>
          <p:spPr>
            <a:xfrm>
              <a:off x="7004304" y="2785872"/>
              <a:ext cx="609600" cy="323215"/>
            </a:xfrm>
            <a:custGeom>
              <a:avLst/>
              <a:gdLst/>
              <a:ahLst/>
              <a:cxnLst/>
              <a:rect l="l" t="t" r="r" b="b"/>
              <a:pathLst>
                <a:path w="609600" h="323214">
                  <a:moveTo>
                    <a:pt x="554481" y="0"/>
                  </a:moveTo>
                  <a:lnTo>
                    <a:pt x="53975" y="0"/>
                  </a:lnTo>
                  <a:lnTo>
                    <a:pt x="32893" y="4190"/>
                  </a:lnTo>
                  <a:lnTo>
                    <a:pt x="15748" y="15620"/>
                  </a:lnTo>
                  <a:lnTo>
                    <a:pt x="4191" y="32765"/>
                  </a:lnTo>
                  <a:lnTo>
                    <a:pt x="0" y="53593"/>
                  </a:lnTo>
                  <a:lnTo>
                    <a:pt x="0" y="269493"/>
                  </a:lnTo>
                  <a:lnTo>
                    <a:pt x="4191" y="290322"/>
                  </a:lnTo>
                  <a:lnTo>
                    <a:pt x="15748" y="307466"/>
                  </a:lnTo>
                  <a:lnTo>
                    <a:pt x="32893" y="318897"/>
                  </a:lnTo>
                  <a:lnTo>
                    <a:pt x="53975" y="323088"/>
                  </a:lnTo>
                  <a:lnTo>
                    <a:pt x="554481" y="323088"/>
                  </a:lnTo>
                  <a:lnTo>
                    <a:pt x="575691" y="318897"/>
                  </a:lnTo>
                  <a:lnTo>
                    <a:pt x="593090" y="307466"/>
                  </a:lnTo>
                  <a:lnTo>
                    <a:pt x="604774" y="290322"/>
                  </a:lnTo>
                  <a:lnTo>
                    <a:pt x="609219" y="269493"/>
                  </a:lnTo>
                  <a:lnTo>
                    <a:pt x="609219" y="53593"/>
                  </a:lnTo>
                  <a:lnTo>
                    <a:pt x="604774" y="32765"/>
                  </a:lnTo>
                  <a:lnTo>
                    <a:pt x="593090" y="15620"/>
                  </a:lnTo>
                  <a:lnTo>
                    <a:pt x="575691" y="4190"/>
                  </a:lnTo>
                  <a:lnTo>
                    <a:pt x="554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989064" y="2770631"/>
              <a:ext cx="636905" cy="353695"/>
            </a:xfrm>
            <a:custGeom>
              <a:avLst/>
              <a:gdLst/>
              <a:ahLst/>
              <a:cxnLst/>
              <a:rect l="l" t="t" r="r" b="b"/>
              <a:pathLst>
                <a:path w="636904" h="353694">
                  <a:moveTo>
                    <a:pt x="636651" y="60579"/>
                  </a:moveTo>
                  <a:lnTo>
                    <a:pt x="635381" y="53467"/>
                  </a:lnTo>
                  <a:lnTo>
                    <a:pt x="614045" y="17018"/>
                  </a:lnTo>
                  <a:lnTo>
                    <a:pt x="609981" y="15303"/>
                  </a:lnTo>
                  <a:lnTo>
                    <a:pt x="609981" y="64516"/>
                  </a:lnTo>
                  <a:lnTo>
                    <a:pt x="609981" y="285496"/>
                  </a:lnTo>
                  <a:lnTo>
                    <a:pt x="585089" y="322834"/>
                  </a:lnTo>
                  <a:lnTo>
                    <a:pt x="572897" y="325882"/>
                  </a:lnTo>
                  <a:lnTo>
                    <a:pt x="67183" y="325755"/>
                  </a:lnTo>
                  <a:lnTo>
                    <a:pt x="34417" y="308102"/>
                  </a:lnTo>
                  <a:lnTo>
                    <a:pt x="27432" y="288671"/>
                  </a:lnTo>
                  <a:lnTo>
                    <a:pt x="27432" y="63246"/>
                  </a:lnTo>
                  <a:lnTo>
                    <a:pt x="28067" y="59309"/>
                  </a:lnTo>
                  <a:lnTo>
                    <a:pt x="30607" y="51435"/>
                  </a:lnTo>
                  <a:lnTo>
                    <a:pt x="34925" y="43307"/>
                  </a:lnTo>
                  <a:lnTo>
                    <a:pt x="36068" y="42545"/>
                  </a:lnTo>
                  <a:lnTo>
                    <a:pt x="42418" y="35814"/>
                  </a:lnTo>
                  <a:lnTo>
                    <a:pt x="45593" y="33909"/>
                  </a:lnTo>
                  <a:lnTo>
                    <a:pt x="52832" y="29972"/>
                  </a:lnTo>
                  <a:lnTo>
                    <a:pt x="56642" y="28702"/>
                  </a:lnTo>
                  <a:lnTo>
                    <a:pt x="64516" y="27432"/>
                  </a:lnTo>
                  <a:lnTo>
                    <a:pt x="574167" y="27432"/>
                  </a:lnTo>
                  <a:lnTo>
                    <a:pt x="606425" y="51562"/>
                  </a:lnTo>
                  <a:lnTo>
                    <a:pt x="609981" y="64516"/>
                  </a:lnTo>
                  <a:lnTo>
                    <a:pt x="609981" y="15303"/>
                  </a:lnTo>
                  <a:lnTo>
                    <a:pt x="575437" y="635"/>
                  </a:lnTo>
                  <a:lnTo>
                    <a:pt x="67183" y="0"/>
                  </a:lnTo>
                  <a:lnTo>
                    <a:pt x="45847" y="3810"/>
                  </a:lnTo>
                  <a:lnTo>
                    <a:pt x="12573" y="28702"/>
                  </a:lnTo>
                  <a:lnTo>
                    <a:pt x="635" y="61976"/>
                  </a:lnTo>
                  <a:lnTo>
                    <a:pt x="0" y="67818"/>
                  </a:lnTo>
                  <a:lnTo>
                    <a:pt x="0" y="286131"/>
                  </a:lnTo>
                  <a:lnTo>
                    <a:pt x="27432" y="339471"/>
                  </a:lnTo>
                  <a:lnTo>
                    <a:pt x="67183" y="353187"/>
                  </a:lnTo>
                  <a:lnTo>
                    <a:pt x="569595" y="353187"/>
                  </a:lnTo>
                  <a:lnTo>
                    <a:pt x="609981" y="338328"/>
                  </a:lnTo>
                  <a:lnTo>
                    <a:pt x="636651" y="291338"/>
                  </a:lnTo>
                  <a:lnTo>
                    <a:pt x="636651" y="60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7087361" y="2806954"/>
            <a:ext cx="45085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40" dirty="0">
                <a:latin typeface="Arial"/>
                <a:cs typeface="Arial"/>
              </a:rPr>
              <a:t>W</a:t>
            </a:r>
            <a:r>
              <a:rPr sz="1500" b="1" spc="25" dirty="0">
                <a:latin typeface="Arial"/>
                <a:cs typeface="Arial"/>
              </a:rPr>
              <a:t>P</a:t>
            </a:r>
            <a:r>
              <a:rPr sz="1500" b="1" spc="15" dirty="0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989064" y="3797808"/>
            <a:ext cx="636905" cy="353695"/>
            <a:chOff x="6989064" y="3797808"/>
            <a:chExt cx="636905" cy="353695"/>
          </a:xfrm>
        </p:grpSpPr>
        <p:sp>
          <p:nvSpPr>
            <p:cNvPr id="112" name="object 112"/>
            <p:cNvSpPr/>
            <p:nvPr/>
          </p:nvSpPr>
          <p:spPr>
            <a:xfrm>
              <a:off x="7004304" y="3813048"/>
              <a:ext cx="609600" cy="326390"/>
            </a:xfrm>
            <a:custGeom>
              <a:avLst/>
              <a:gdLst/>
              <a:ahLst/>
              <a:cxnLst/>
              <a:rect l="l" t="t" r="r" b="b"/>
              <a:pathLst>
                <a:path w="609600" h="326389">
                  <a:moveTo>
                    <a:pt x="554481" y="0"/>
                  </a:moveTo>
                  <a:lnTo>
                    <a:pt x="53975" y="0"/>
                  </a:lnTo>
                  <a:lnTo>
                    <a:pt x="32893" y="4190"/>
                  </a:lnTo>
                  <a:lnTo>
                    <a:pt x="15748" y="15875"/>
                  </a:lnTo>
                  <a:lnTo>
                    <a:pt x="4191" y="33019"/>
                  </a:lnTo>
                  <a:lnTo>
                    <a:pt x="0" y="54101"/>
                  </a:lnTo>
                  <a:lnTo>
                    <a:pt x="0" y="272034"/>
                  </a:lnTo>
                  <a:lnTo>
                    <a:pt x="4191" y="293115"/>
                  </a:lnTo>
                  <a:lnTo>
                    <a:pt x="15748" y="310261"/>
                  </a:lnTo>
                  <a:lnTo>
                    <a:pt x="32893" y="321944"/>
                  </a:lnTo>
                  <a:lnTo>
                    <a:pt x="53975" y="326136"/>
                  </a:lnTo>
                  <a:lnTo>
                    <a:pt x="554481" y="326136"/>
                  </a:lnTo>
                  <a:lnTo>
                    <a:pt x="575691" y="321944"/>
                  </a:lnTo>
                  <a:lnTo>
                    <a:pt x="593090" y="310261"/>
                  </a:lnTo>
                  <a:lnTo>
                    <a:pt x="604774" y="293115"/>
                  </a:lnTo>
                  <a:lnTo>
                    <a:pt x="609219" y="272034"/>
                  </a:lnTo>
                  <a:lnTo>
                    <a:pt x="609219" y="54101"/>
                  </a:lnTo>
                  <a:lnTo>
                    <a:pt x="604774" y="33019"/>
                  </a:lnTo>
                  <a:lnTo>
                    <a:pt x="593090" y="15875"/>
                  </a:lnTo>
                  <a:lnTo>
                    <a:pt x="575691" y="4190"/>
                  </a:lnTo>
                  <a:lnTo>
                    <a:pt x="554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989064" y="3797807"/>
              <a:ext cx="636905" cy="353695"/>
            </a:xfrm>
            <a:custGeom>
              <a:avLst/>
              <a:gdLst/>
              <a:ahLst/>
              <a:cxnLst/>
              <a:rect l="l" t="t" r="r" b="b"/>
              <a:pathLst>
                <a:path w="636904" h="353695">
                  <a:moveTo>
                    <a:pt x="636651" y="60579"/>
                  </a:moveTo>
                  <a:lnTo>
                    <a:pt x="635381" y="53467"/>
                  </a:lnTo>
                  <a:lnTo>
                    <a:pt x="614172" y="17018"/>
                  </a:lnTo>
                  <a:lnTo>
                    <a:pt x="609981" y="15252"/>
                  </a:lnTo>
                  <a:lnTo>
                    <a:pt x="609981" y="64516"/>
                  </a:lnTo>
                  <a:lnTo>
                    <a:pt x="609981" y="285496"/>
                  </a:lnTo>
                  <a:lnTo>
                    <a:pt x="585216" y="322707"/>
                  </a:lnTo>
                  <a:lnTo>
                    <a:pt x="572897" y="325882"/>
                  </a:lnTo>
                  <a:lnTo>
                    <a:pt x="67183" y="325755"/>
                  </a:lnTo>
                  <a:lnTo>
                    <a:pt x="34544" y="308102"/>
                  </a:lnTo>
                  <a:lnTo>
                    <a:pt x="27432" y="288671"/>
                  </a:lnTo>
                  <a:lnTo>
                    <a:pt x="27432" y="63246"/>
                  </a:lnTo>
                  <a:lnTo>
                    <a:pt x="49530" y="31877"/>
                  </a:lnTo>
                  <a:lnTo>
                    <a:pt x="64516" y="27432"/>
                  </a:lnTo>
                  <a:lnTo>
                    <a:pt x="574167" y="27432"/>
                  </a:lnTo>
                  <a:lnTo>
                    <a:pt x="606425" y="51562"/>
                  </a:lnTo>
                  <a:lnTo>
                    <a:pt x="609981" y="64516"/>
                  </a:lnTo>
                  <a:lnTo>
                    <a:pt x="609981" y="15252"/>
                  </a:lnTo>
                  <a:lnTo>
                    <a:pt x="575437" y="635"/>
                  </a:lnTo>
                  <a:lnTo>
                    <a:pt x="67183" y="0"/>
                  </a:lnTo>
                  <a:lnTo>
                    <a:pt x="46101" y="3683"/>
                  </a:lnTo>
                  <a:lnTo>
                    <a:pt x="12446" y="28956"/>
                  </a:lnTo>
                  <a:lnTo>
                    <a:pt x="635" y="61976"/>
                  </a:lnTo>
                  <a:lnTo>
                    <a:pt x="0" y="67818"/>
                  </a:lnTo>
                  <a:lnTo>
                    <a:pt x="0" y="286131"/>
                  </a:lnTo>
                  <a:lnTo>
                    <a:pt x="9398" y="319659"/>
                  </a:lnTo>
                  <a:lnTo>
                    <a:pt x="27432" y="339725"/>
                  </a:lnTo>
                  <a:lnTo>
                    <a:pt x="59182" y="352425"/>
                  </a:lnTo>
                  <a:lnTo>
                    <a:pt x="569595" y="353187"/>
                  </a:lnTo>
                  <a:lnTo>
                    <a:pt x="576707" y="352552"/>
                  </a:lnTo>
                  <a:lnTo>
                    <a:pt x="583311" y="351282"/>
                  </a:lnTo>
                  <a:lnTo>
                    <a:pt x="603250" y="343916"/>
                  </a:lnTo>
                  <a:lnTo>
                    <a:pt x="609981" y="338328"/>
                  </a:lnTo>
                  <a:lnTo>
                    <a:pt x="619887" y="330200"/>
                  </a:lnTo>
                  <a:lnTo>
                    <a:pt x="631444" y="312039"/>
                  </a:lnTo>
                  <a:lnTo>
                    <a:pt x="636651" y="291338"/>
                  </a:lnTo>
                  <a:lnTo>
                    <a:pt x="636651" y="60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4376673" y="2571632"/>
            <a:ext cx="3161030" cy="1764664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00" spc="-90" dirty="0">
                <a:solidFill>
                  <a:srgbClr val="622422"/>
                </a:solidFill>
                <a:latin typeface="Trebuchet MS"/>
                <a:cs typeface="Trebuchet MS"/>
              </a:rPr>
              <a:t>VR‐server/clients</a:t>
            </a:r>
            <a:endParaRPr sz="1700">
              <a:latin typeface="Trebuchet MS"/>
              <a:cs typeface="Trebuchet MS"/>
            </a:endParaRPr>
          </a:p>
          <a:p>
            <a:pPr marL="289560">
              <a:lnSpc>
                <a:spcPct val="100000"/>
              </a:lnSpc>
              <a:spcBef>
                <a:spcPts val="655"/>
              </a:spcBef>
            </a:pPr>
            <a:r>
              <a:rPr sz="1500" b="1" spc="15" dirty="0">
                <a:latin typeface="Arial"/>
                <a:cs typeface="Arial"/>
              </a:rPr>
              <a:t>Dynamic event</a:t>
            </a:r>
            <a:r>
              <a:rPr sz="1500" b="1" spc="-65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manager</a:t>
            </a:r>
            <a:endParaRPr sz="1500">
              <a:latin typeface="Arial"/>
              <a:cs typeface="Arial"/>
            </a:endParaRPr>
          </a:p>
          <a:p>
            <a:pPr marL="408940" indent="-119380">
              <a:lnSpc>
                <a:spcPct val="100000"/>
              </a:lnSpc>
              <a:spcBef>
                <a:spcPts val="50"/>
              </a:spcBef>
              <a:buFont typeface="Arial"/>
              <a:buChar char="-"/>
              <a:tabLst>
                <a:tab pos="408940" algn="l"/>
              </a:tabLst>
            </a:pPr>
            <a:r>
              <a:rPr sz="1500" b="1" spc="10" dirty="0">
                <a:latin typeface="Arial"/>
                <a:cs typeface="Arial"/>
              </a:rPr>
              <a:t>Multi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user</a:t>
            </a:r>
            <a:endParaRPr sz="1500">
              <a:latin typeface="Arial"/>
              <a:cs typeface="Arial"/>
            </a:endParaRPr>
          </a:p>
          <a:p>
            <a:pPr marL="408940" indent="-119380">
              <a:lnSpc>
                <a:spcPct val="100000"/>
              </a:lnSpc>
              <a:spcBef>
                <a:spcPts val="50"/>
              </a:spcBef>
              <a:buFont typeface="Arial"/>
              <a:buChar char="-"/>
              <a:tabLst>
                <a:tab pos="408940" algn="l"/>
              </a:tabLst>
            </a:pPr>
            <a:r>
              <a:rPr sz="1500" b="1" spc="20" dirty="0">
                <a:latin typeface="Arial"/>
                <a:cs typeface="Arial"/>
              </a:rPr>
              <a:t>Free</a:t>
            </a:r>
            <a:r>
              <a:rPr sz="1500" b="1" spc="-30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interaction</a:t>
            </a:r>
            <a:endParaRPr sz="15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1150"/>
              </a:spcBef>
              <a:tabLst>
                <a:tab pos="2722880" algn="l"/>
              </a:tabLst>
            </a:pPr>
            <a:r>
              <a:rPr sz="1500" b="1" spc="25" dirty="0">
                <a:latin typeface="Arial"/>
                <a:cs typeface="Arial"/>
              </a:rPr>
              <a:t>VH</a:t>
            </a:r>
            <a:r>
              <a:rPr sz="1500" b="1" spc="-15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e</a:t>
            </a:r>
            <a:r>
              <a:rPr sz="1500" b="1" spc="25" dirty="0">
                <a:latin typeface="Arial"/>
                <a:cs typeface="Arial"/>
              </a:rPr>
              <a:t>mo</a:t>
            </a:r>
            <a:r>
              <a:rPr sz="1500" b="1" dirty="0">
                <a:latin typeface="Arial"/>
                <a:cs typeface="Arial"/>
              </a:rPr>
              <a:t>t</a:t>
            </a:r>
            <a:r>
              <a:rPr sz="1500" b="1" spc="10" dirty="0">
                <a:latin typeface="Arial"/>
                <a:cs typeface="Arial"/>
              </a:rPr>
              <a:t>i</a:t>
            </a:r>
            <a:r>
              <a:rPr sz="1500" b="1" spc="20" dirty="0">
                <a:latin typeface="Arial"/>
                <a:cs typeface="Arial"/>
              </a:rPr>
              <a:t>o</a:t>
            </a:r>
            <a:r>
              <a:rPr sz="1500" b="1" spc="15" dirty="0">
                <a:latin typeface="Arial"/>
                <a:cs typeface="Arial"/>
              </a:rPr>
              <a:t>n</a:t>
            </a:r>
            <a:r>
              <a:rPr sz="1500" b="1" spc="30" dirty="0">
                <a:latin typeface="Arial"/>
                <a:cs typeface="Arial"/>
              </a:rPr>
              <a:t>a</a:t>
            </a:r>
            <a:r>
              <a:rPr sz="1500" b="1" spc="10" dirty="0">
                <a:latin typeface="Arial"/>
                <a:cs typeface="Arial"/>
              </a:rPr>
              <a:t>l</a:t>
            </a:r>
            <a:r>
              <a:rPr sz="1500" b="1" spc="-55" dirty="0">
                <a:latin typeface="Arial"/>
                <a:cs typeface="Arial"/>
              </a:rPr>
              <a:t> </a:t>
            </a:r>
            <a:r>
              <a:rPr sz="1500" b="1" spc="30" dirty="0">
                <a:latin typeface="Arial"/>
                <a:cs typeface="Arial"/>
              </a:rPr>
              <a:t>m</a:t>
            </a:r>
            <a:r>
              <a:rPr sz="1500" b="1" spc="15" dirty="0">
                <a:latin typeface="Arial"/>
                <a:cs typeface="Arial"/>
              </a:rPr>
              <a:t>i</a:t>
            </a:r>
            <a:r>
              <a:rPr sz="1500" b="1" spc="20" dirty="0">
                <a:latin typeface="Arial"/>
                <a:cs typeface="Arial"/>
              </a:rPr>
              <a:t>n</a:t>
            </a:r>
            <a:r>
              <a:rPr sz="1500" b="1" spc="15" dirty="0">
                <a:latin typeface="Arial"/>
                <a:cs typeface="Arial"/>
              </a:rPr>
              <a:t>d</a:t>
            </a:r>
            <a:r>
              <a:rPr sz="1500" b="1" spc="10" dirty="0">
                <a:latin typeface="Arial"/>
                <a:cs typeface="Arial"/>
              </a:rPr>
              <a:t>,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1" spc="25" dirty="0">
                <a:latin typeface="Arial"/>
                <a:cs typeface="Arial"/>
              </a:rPr>
              <a:t>e</a:t>
            </a:r>
            <a:r>
              <a:rPr sz="1500" b="1" spc="15" dirty="0">
                <a:latin typeface="Arial"/>
                <a:cs typeface="Arial"/>
              </a:rPr>
              <a:t>g.</a:t>
            </a:r>
            <a:r>
              <a:rPr sz="1500" b="1" spc="10" dirty="0">
                <a:latin typeface="Arial"/>
                <a:cs typeface="Arial"/>
              </a:rPr>
              <a:t>:</a:t>
            </a:r>
            <a:r>
              <a:rPr sz="1500" b="1" dirty="0">
                <a:latin typeface="Arial"/>
                <a:cs typeface="Arial"/>
              </a:rPr>
              <a:t>	</a:t>
            </a:r>
            <a:r>
              <a:rPr sz="1500" b="1" spc="40" dirty="0">
                <a:latin typeface="Arial"/>
                <a:cs typeface="Arial"/>
              </a:rPr>
              <a:t>W</a:t>
            </a:r>
            <a:r>
              <a:rPr sz="1500" b="1" spc="25" dirty="0">
                <a:latin typeface="Arial"/>
                <a:cs typeface="Arial"/>
              </a:rPr>
              <a:t>P</a:t>
            </a:r>
            <a:r>
              <a:rPr sz="1500" b="1" spc="15" dirty="0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  <a:p>
            <a:pPr marL="417830" indent="-119380">
              <a:lnSpc>
                <a:spcPct val="100000"/>
              </a:lnSpc>
              <a:spcBef>
                <a:spcPts val="50"/>
              </a:spcBef>
              <a:buFont typeface="Arial"/>
              <a:buChar char="-"/>
              <a:tabLst>
                <a:tab pos="418465" algn="l"/>
              </a:tabLst>
            </a:pPr>
            <a:r>
              <a:rPr sz="1500" b="1" spc="25" dirty="0">
                <a:latin typeface="Arial"/>
                <a:cs typeface="Arial"/>
              </a:rPr>
              <a:t>3D </a:t>
            </a:r>
            <a:r>
              <a:rPr sz="1500" b="1" spc="20" dirty="0">
                <a:latin typeface="Arial"/>
                <a:cs typeface="Arial"/>
              </a:rPr>
              <a:t>emo. model</a:t>
            </a:r>
            <a:r>
              <a:rPr sz="1500" b="1" spc="-150" dirty="0">
                <a:latin typeface="Arial"/>
                <a:cs typeface="Arial"/>
              </a:rPr>
              <a:t> </a:t>
            </a:r>
            <a:r>
              <a:rPr sz="1500" b="1" spc="-25" dirty="0">
                <a:latin typeface="Arial"/>
                <a:cs typeface="Arial"/>
              </a:rPr>
              <a:t>{v,a,d}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9320783" y="2609088"/>
            <a:ext cx="636905" cy="353695"/>
            <a:chOff x="9320783" y="2609088"/>
            <a:chExt cx="636905" cy="353695"/>
          </a:xfrm>
        </p:grpSpPr>
        <p:sp>
          <p:nvSpPr>
            <p:cNvPr id="116" name="object 116"/>
            <p:cNvSpPr/>
            <p:nvPr/>
          </p:nvSpPr>
          <p:spPr>
            <a:xfrm>
              <a:off x="9336023" y="2624328"/>
              <a:ext cx="609600" cy="326390"/>
            </a:xfrm>
            <a:custGeom>
              <a:avLst/>
              <a:gdLst/>
              <a:ahLst/>
              <a:cxnLst/>
              <a:rect l="l" t="t" r="r" b="b"/>
              <a:pathLst>
                <a:path w="609600" h="326389">
                  <a:moveTo>
                    <a:pt x="554481" y="0"/>
                  </a:moveTo>
                  <a:lnTo>
                    <a:pt x="54609" y="0"/>
                  </a:lnTo>
                  <a:lnTo>
                    <a:pt x="33527" y="4191"/>
                  </a:lnTo>
                  <a:lnTo>
                    <a:pt x="16128" y="15875"/>
                  </a:lnTo>
                  <a:lnTo>
                    <a:pt x="4318" y="33020"/>
                  </a:lnTo>
                  <a:lnTo>
                    <a:pt x="0" y="54101"/>
                  </a:lnTo>
                  <a:lnTo>
                    <a:pt x="0" y="272034"/>
                  </a:lnTo>
                  <a:lnTo>
                    <a:pt x="4318" y="293116"/>
                  </a:lnTo>
                  <a:lnTo>
                    <a:pt x="16128" y="310261"/>
                  </a:lnTo>
                  <a:lnTo>
                    <a:pt x="33527" y="321945"/>
                  </a:lnTo>
                  <a:lnTo>
                    <a:pt x="54609" y="326136"/>
                  </a:lnTo>
                  <a:lnTo>
                    <a:pt x="554481" y="326136"/>
                  </a:lnTo>
                  <a:lnTo>
                    <a:pt x="575691" y="321945"/>
                  </a:lnTo>
                  <a:lnTo>
                    <a:pt x="593090" y="310261"/>
                  </a:lnTo>
                  <a:lnTo>
                    <a:pt x="604774" y="293116"/>
                  </a:lnTo>
                  <a:lnTo>
                    <a:pt x="609219" y="272034"/>
                  </a:lnTo>
                  <a:lnTo>
                    <a:pt x="609219" y="54101"/>
                  </a:lnTo>
                  <a:lnTo>
                    <a:pt x="604774" y="33020"/>
                  </a:lnTo>
                  <a:lnTo>
                    <a:pt x="593090" y="15875"/>
                  </a:lnTo>
                  <a:lnTo>
                    <a:pt x="575691" y="4191"/>
                  </a:lnTo>
                  <a:lnTo>
                    <a:pt x="554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320784" y="2609100"/>
              <a:ext cx="636905" cy="353695"/>
            </a:xfrm>
            <a:custGeom>
              <a:avLst/>
              <a:gdLst/>
              <a:ahLst/>
              <a:cxnLst/>
              <a:rect l="l" t="t" r="r" b="b"/>
              <a:pathLst>
                <a:path w="636904" h="353694">
                  <a:moveTo>
                    <a:pt x="636651" y="67170"/>
                  </a:moveTo>
                  <a:lnTo>
                    <a:pt x="636016" y="60566"/>
                  </a:lnTo>
                  <a:lnTo>
                    <a:pt x="613537" y="17132"/>
                  </a:lnTo>
                  <a:lnTo>
                    <a:pt x="609346" y="15354"/>
                  </a:lnTo>
                  <a:lnTo>
                    <a:pt x="609346" y="64503"/>
                  </a:lnTo>
                  <a:lnTo>
                    <a:pt x="609346" y="285483"/>
                  </a:lnTo>
                  <a:lnTo>
                    <a:pt x="584581" y="322694"/>
                  </a:lnTo>
                  <a:lnTo>
                    <a:pt x="572135" y="325869"/>
                  </a:lnTo>
                  <a:lnTo>
                    <a:pt x="67183" y="325742"/>
                  </a:lnTo>
                  <a:lnTo>
                    <a:pt x="33909" y="308216"/>
                  </a:lnTo>
                  <a:lnTo>
                    <a:pt x="26670" y="288658"/>
                  </a:lnTo>
                  <a:lnTo>
                    <a:pt x="26670" y="67805"/>
                  </a:lnTo>
                  <a:lnTo>
                    <a:pt x="44958" y="33896"/>
                  </a:lnTo>
                  <a:lnTo>
                    <a:pt x="63881" y="27419"/>
                  </a:lnTo>
                  <a:lnTo>
                    <a:pt x="573532" y="27419"/>
                  </a:lnTo>
                  <a:lnTo>
                    <a:pt x="605790" y="51549"/>
                  </a:lnTo>
                  <a:lnTo>
                    <a:pt x="609346" y="64503"/>
                  </a:lnTo>
                  <a:lnTo>
                    <a:pt x="609346" y="15354"/>
                  </a:lnTo>
                  <a:lnTo>
                    <a:pt x="574802" y="622"/>
                  </a:lnTo>
                  <a:lnTo>
                    <a:pt x="67183" y="0"/>
                  </a:lnTo>
                  <a:lnTo>
                    <a:pt x="45466" y="3924"/>
                  </a:lnTo>
                  <a:lnTo>
                    <a:pt x="12446" y="28575"/>
                  </a:lnTo>
                  <a:lnTo>
                    <a:pt x="0" y="61963"/>
                  </a:lnTo>
                  <a:lnTo>
                    <a:pt x="0" y="292595"/>
                  </a:lnTo>
                  <a:lnTo>
                    <a:pt x="13462" y="326377"/>
                  </a:lnTo>
                  <a:lnTo>
                    <a:pt x="26670" y="339712"/>
                  </a:lnTo>
                  <a:lnTo>
                    <a:pt x="58420" y="352412"/>
                  </a:lnTo>
                  <a:lnTo>
                    <a:pt x="568960" y="353174"/>
                  </a:lnTo>
                  <a:lnTo>
                    <a:pt x="582676" y="351904"/>
                  </a:lnTo>
                  <a:lnTo>
                    <a:pt x="619125" y="330187"/>
                  </a:lnTo>
                  <a:lnTo>
                    <a:pt x="636016" y="291325"/>
                  </a:lnTo>
                  <a:lnTo>
                    <a:pt x="636651" y="285483"/>
                  </a:lnTo>
                  <a:lnTo>
                    <a:pt x="636651" y="671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9421114" y="2640583"/>
            <a:ext cx="45085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40" dirty="0">
                <a:latin typeface="Arial"/>
                <a:cs typeface="Arial"/>
              </a:rPr>
              <a:t>W</a:t>
            </a:r>
            <a:r>
              <a:rPr sz="1500" b="1" spc="25" dirty="0">
                <a:latin typeface="Arial"/>
                <a:cs typeface="Arial"/>
              </a:rPr>
              <a:t>P</a:t>
            </a:r>
            <a:r>
              <a:rPr sz="1500" b="1" spc="15" dirty="0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8344916" y="2869183"/>
            <a:ext cx="12960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5" dirty="0">
                <a:solidFill>
                  <a:srgbClr val="622422"/>
                </a:solidFill>
                <a:latin typeface="Trebuchet MS"/>
                <a:cs typeface="Trebuchet MS"/>
              </a:rPr>
              <a:t>CG</a:t>
            </a:r>
            <a:r>
              <a:rPr sz="1700" spc="-270" dirty="0">
                <a:solidFill>
                  <a:srgbClr val="622422"/>
                </a:solidFill>
                <a:latin typeface="Trebuchet MS"/>
                <a:cs typeface="Trebuchet MS"/>
              </a:rPr>
              <a:t> </a:t>
            </a:r>
            <a:r>
              <a:rPr sz="1700" spc="-70" dirty="0">
                <a:solidFill>
                  <a:srgbClr val="622422"/>
                </a:solidFill>
                <a:latin typeface="Trebuchet MS"/>
                <a:cs typeface="Trebuchet MS"/>
              </a:rPr>
              <a:t>animations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8296147" y="3243783"/>
            <a:ext cx="1356360" cy="964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0"/>
              </a:spcBef>
            </a:pPr>
            <a:r>
              <a:rPr sz="1500" spc="10" dirty="0">
                <a:latin typeface="Trebuchet MS"/>
                <a:cs typeface="Trebuchet MS"/>
              </a:rPr>
              <a:t>‐</a:t>
            </a:r>
            <a:r>
              <a:rPr sz="1500" spc="-200" dirty="0">
                <a:latin typeface="Trebuchet MS"/>
                <a:cs typeface="Trebuchet MS"/>
              </a:rPr>
              <a:t> </a:t>
            </a:r>
            <a:r>
              <a:rPr sz="1500" spc="-65" dirty="0">
                <a:latin typeface="Trebuchet MS"/>
                <a:cs typeface="Trebuchet MS"/>
              </a:rPr>
              <a:t>Facial</a:t>
            </a:r>
            <a:r>
              <a:rPr sz="1500" spc="-225" dirty="0">
                <a:latin typeface="Trebuchet MS"/>
                <a:cs typeface="Trebuchet MS"/>
              </a:rPr>
              <a:t> </a:t>
            </a:r>
            <a:r>
              <a:rPr sz="1500" spc="-15" dirty="0">
                <a:latin typeface="Trebuchet MS"/>
                <a:cs typeface="Trebuchet MS"/>
              </a:rPr>
              <a:t>and</a:t>
            </a:r>
            <a:r>
              <a:rPr sz="1500" spc="-265" dirty="0">
                <a:latin typeface="Trebuchet MS"/>
                <a:cs typeface="Trebuchet MS"/>
              </a:rPr>
              <a:t> </a:t>
            </a:r>
            <a:r>
              <a:rPr sz="1500" spc="-20" dirty="0">
                <a:latin typeface="Trebuchet MS"/>
                <a:cs typeface="Trebuchet MS"/>
              </a:rPr>
              <a:t>body  </a:t>
            </a:r>
            <a:r>
              <a:rPr sz="1500" spc="-30" dirty="0">
                <a:latin typeface="Trebuchet MS"/>
                <a:cs typeface="Trebuchet MS"/>
              </a:rPr>
              <a:t>emotional </a:t>
            </a:r>
            <a:r>
              <a:rPr sz="1500" spc="-60" dirty="0">
                <a:latin typeface="Trebuchet MS"/>
                <a:cs typeface="Trebuchet MS"/>
              </a:rPr>
              <a:t>real‐  </a:t>
            </a:r>
            <a:r>
              <a:rPr sz="1500" spc="-45" dirty="0">
                <a:latin typeface="Trebuchet MS"/>
                <a:cs typeface="Trebuchet MS"/>
              </a:rPr>
              <a:t>time </a:t>
            </a:r>
            <a:r>
              <a:rPr sz="1500" spc="-50" dirty="0">
                <a:latin typeface="Trebuchet MS"/>
                <a:cs typeface="Trebuchet MS"/>
              </a:rPr>
              <a:t>animated  </a:t>
            </a:r>
            <a:r>
              <a:rPr sz="1500" spc="-55" dirty="0">
                <a:latin typeface="Trebuchet MS"/>
                <a:cs typeface="Trebuchet MS"/>
              </a:rPr>
              <a:t>interpretations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2264664" y="2691383"/>
            <a:ext cx="7364095" cy="4105910"/>
            <a:chOff x="2264664" y="2691383"/>
            <a:chExt cx="7364095" cy="4105910"/>
          </a:xfrm>
        </p:grpSpPr>
        <p:sp>
          <p:nvSpPr>
            <p:cNvPr id="122" name="object 122"/>
            <p:cNvSpPr/>
            <p:nvPr/>
          </p:nvSpPr>
          <p:spPr>
            <a:xfrm>
              <a:off x="3602736" y="6330695"/>
              <a:ext cx="325755" cy="457200"/>
            </a:xfrm>
            <a:custGeom>
              <a:avLst/>
              <a:gdLst/>
              <a:ahLst/>
              <a:cxnLst/>
              <a:rect l="l" t="t" r="r" b="b"/>
              <a:pathLst>
                <a:path w="325754" h="457200">
                  <a:moveTo>
                    <a:pt x="244728" y="0"/>
                  </a:moveTo>
                  <a:lnTo>
                    <a:pt x="81787" y="0"/>
                  </a:lnTo>
                  <a:lnTo>
                    <a:pt x="81787" y="293877"/>
                  </a:lnTo>
                  <a:lnTo>
                    <a:pt x="0" y="293877"/>
                  </a:lnTo>
                  <a:lnTo>
                    <a:pt x="162940" y="457199"/>
                  </a:lnTo>
                  <a:lnTo>
                    <a:pt x="325754" y="293877"/>
                  </a:lnTo>
                  <a:lnTo>
                    <a:pt x="244728" y="293877"/>
                  </a:lnTo>
                  <a:lnTo>
                    <a:pt x="2447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587496" y="6617843"/>
              <a:ext cx="179704" cy="17462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678555" y="6324599"/>
              <a:ext cx="268605" cy="472440"/>
            </a:xfrm>
            <a:custGeom>
              <a:avLst/>
              <a:gdLst/>
              <a:ahLst/>
              <a:cxnLst/>
              <a:rect l="l" t="t" r="r" b="b"/>
              <a:pathLst>
                <a:path w="268604" h="472440">
                  <a:moveTo>
                    <a:pt x="268351" y="293243"/>
                  </a:moveTo>
                  <a:lnTo>
                    <a:pt x="176784" y="293243"/>
                  </a:lnTo>
                  <a:lnTo>
                    <a:pt x="176784" y="300355"/>
                  </a:lnTo>
                  <a:lnTo>
                    <a:pt x="176784" y="300990"/>
                  </a:lnTo>
                  <a:lnTo>
                    <a:pt x="173824" y="300990"/>
                  </a:lnTo>
                  <a:lnTo>
                    <a:pt x="173824" y="297180"/>
                  </a:lnTo>
                  <a:lnTo>
                    <a:pt x="176784" y="300355"/>
                  </a:lnTo>
                  <a:lnTo>
                    <a:pt x="176784" y="293243"/>
                  </a:lnTo>
                  <a:lnTo>
                    <a:pt x="176784" y="0"/>
                  </a:lnTo>
                  <a:lnTo>
                    <a:pt x="170294" y="0"/>
                  </a:lnTo>
                  <a:lnTo>
                    <a:pt x="170294" y="293370"/>
                  </a:lnTo>
                  <a:lnTo>
                    <a:pt x="170180" y="293243"/>
                  </a:lnTo>
                  <a:lnTo>
                    <a:pt x="170294" y="293370"/>
                  </a:lnTo>
                  <a:lnTo>
                    <a:pt x="170294" y="0"/>
                  </a:lnTo>
                  <a:lnTo>
                    <a:pt x="0" y="0"/>
                  </a:lnTo>
                  <a:lnTo>
                    <a:pt x="0" y="293243"/>
                  </a:lnTo>
                  <a:lnTo>
                    <a:pt x="7112" y="293243"/>
                  </a:lnTo>
                  <a:lnTo>
                    <a:pt x="0" y="300355"/>
                  </a:lnTo>
                  <a:lnTo>
                    <a:pt x="0" y="306959"/>
                  </a:lnTo>
                  <a:lnTo>
                    <a:pt x="13589" y="306959"/>
                  </a:lnTo>
                  <a:lnTo>
                    <a:pt x="13589" y="13716"/>
                  </a:lnTo>
                  <a:lnTo>
                    <a:pt x="163703" y="13716"/>
                  </a:lnTo>
                  <a:lnTo>
                    <a:pt x="163703" y="293370"/>
                  </a:lnTo>
                  <a:lnTo>
                    <a:pt x="163703" y="300990"/>
                  </a:lnTo>
                  <a:lnTo>
                    <a:pt x="163703" y="307340"/>
                  </a:lnTo>
                  <a:lnTo>
                    <a:pt x="176784" y="307340"/>
                  </a:lnTo>
                  <a:lnTo>
                    <a:pt x="176784" y="306959"/>
                  </a:lnTo>
                  <a:lnTo>
                    <a:pt x="235204" y="306959"/>
                  </a:lnTo>
                  <a:lnTo>
                    <a:pt x="88646" y="453263"/>
                  </a:lnTo>
                  <a:lnTo>
                    <a:pt x="83820" y="458089"/>
                  </a:lnTo>
                  <a:lnTo>
                    <a:pt x="83820" y="467868"/>
                  </a:lnTo>
                  <a:lnTo>
                    <a:pt x="88392" y="472440"/>
                  </a:lnTo>
                  <a:lnTo>
                    <a:pt x="93599" y="467233"/>
                  </a:lnTo>
                  <a:lnTo>
                    <a:pt x="251460" y="310007"/>
                  </a:lnTo>
                  <a:lnTo>
                    <a:pt x="268351" y="293243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397240" y="5407151"/>
              <a:ext cx="325755" cy="457200"/>
            </a:xfrm>
            <a:custGeom>
              <a:avLst/>
              <a:gdLst/>
              <a:ahLst/>
              <a:cxnLst/>
              <a:rect l="l" t="t" r="r" b="b"/>
              <a:pathLst>
                <a:path w="325754" h="457200">
                  <a:moveTo>
                    <a:pt x="244093" y="0"/>
                  </a:moveTo>
                  <a:lnTo>
                    <a:pt x="81152" y="0"/>
                  </a:lnTo>
                  <a:lnTo>
                    <a:pt x="81152" y="293877"/>
                  </a:lnTo>
                  <a:lnTo>
                    <a:pt x="0" y="293877"/>
                  </a:lnTo>
                  <a:lnTo>
                    <a:pt x="162940" y="457200"/>
                  </a:lnTo>
                  <a:lnTo>
                    <a:pt x="325754" y="293877"/>
                  </a:lnTo>
                  <a:lnTo>
                    <a:pt x="244093" y="293877"/>
                  </a:lnTo>
                  <a:lnTo>
                    <a:pt x="24409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378952" y="5693663"/>
              <a:ext cx="179704" cy="17424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70646" y="5401055"/>
              <a:ext cx="267970" cy="472440"/>
            </a:xfrm>
            <a:custGeom>
              <a:avLst/>
              <a:gdLst/>
              <a:ahLst/>
              <a:cxnLst/>
              <a:rect l="l" t="t" r="r" b="b"/>
              <a:pathLst>
                <a:path w="267970" h="472439">
                  <a:moveTo>
                    <a:pt x="267716" y="292608"/>
                  </a:moveTo>
                  <a:lnTo>
                    <a:pt x="176784" y="292608"/>
                  </a:lnTo>
                  <a:lnTo>
                    <a:pt x="176784" y="299720"/>
                  </a:lnTo>
                  <a:lnTo>
                    <a:pt x="176784" y="299974"/>
                  </a:lnTo>
                  <a:lnTo>
                    <a:pt x="173164" y="299974"/>
                  </a:lnTo>
                  <a:lnTo>
                    <a:pt x="173164" y="296164"/>
                  </a:lnTo>
                  <a:lnTo>
                    <a:pt x="176784" y="299720"/>
                  </a:lnTo>
                  <a:lnTo>
                    <a:pt x="176784" y="292608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292608"/>
                  </a:lnTo>
                  <a:lnTo>
                    <a:pt x="6477" y="292608"/>
                  </a:lnTo>
                  <a:lnTo>
                    <a:pt x="0" y="299720"/>
                  </a:lnTo>
                  <a:lnTo>
                    <a:pt x="0" y="306197"/>
                  </a:lnTo>
                  <a:lnTo>
                    <a:pt x="13589" y="306197"/>
                  </a:lnTo>
                  <a:lnTo>
                    <a:pt x="13589" y="13716"/>
                  </a:lnTo>
                  <a:lnTo>
                    <a:pt x="163068" y="13716"/>
                  </a:lnTo>
                  <a:lnTo>
                    <a:pt x="163068" y="292354"/>
                  </a:lnTo>
                  <a:lnTo>
                    <a:pt x="163068" y="299974"/>
                  </a:lnTo>
                  <a:lnTo>
                    <a:pt x="163068" y="306324"/>
                  </a:lnTo>
                  <a:lnTo>
                    <a:pt x="176784" y="306324"/>
                  </a:lnTo>
                  <a:lnTo>
                    <a:pt x="176784" y="306197"/>
                  </a:lnTo>
                  <a:lnTo>
                    <a:pt x="235204" y="306197"/>
                  </a:lnTo>
                  <a:lnTo>
                    <a:pt x="88011" y="452882"/>
                  </a:lnTo>
                  <a:lnTo>
                    <a:pt x="83185" y="457708"/>
                  </a:lnTo>
                  <a:lnTo>
                    <a:pt x="83185" y="466864"/>
                  </a:lnTo>
                  <a:lnTo>
                    <a:pt x="88392" y="472059"/>
                  </a:lnTo>
                  <a:lnTo>
                    <a:pt x="92964" y="467487"/>
                  </a:lnTo>
                  <a:lnTo>
                    <a:pt x="251460" y="308864"/>
                  </a:lnTo>
                  <a:lnTo>
                    <a:pt x="267716" y="29260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06384" y="6239255"/>
              <a:ext cx="326390" cy="457200"/>
            </a:xfrm>
            <a:custGeom>
              <a:avLst/>
              <a:gdLst/>
              <a:ahLst/>
              <a:cxnLst/>
              <a:rect l="l" t="t" r="r" b="b"/>
              <a:pathLst>
                <a:path w="326390" h="457200">
                  <a:moveTo>
                    <a:pt x="244601" y="0"/>
                  </a:moveTo>
                  <a:lnTo>
                    <a:pt x="81534" y="0"/>
                  </a:lnTo>
                  <a:lnTo>
                    <a:pt x="81534" y="293878"/>
                  </a:lnTo>
                  <a:lnTo>
                    <a:pt x="0" y="293878"/>
                  </a:lnTo>
                  <a:lnTo>
                    <a:pt x="163068" y="457200"/>
                  </a:lnTo>
                  <a:lnTo>
                    <a:pt x="326136" y="293878"/>
                  </a:lnTo>
                  <a:lnTo>
                    <a:pt x="244601" y="293878"/>
                  </a:lnTo>
                  <a:lnTo>
                    <a:pt x="24460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388096" y="6526402"/>
              <a:ext cx="180212" cy="17462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479663" y="6233159"/>
              <a:ext cx="268605" cy="472440"/>
            </a:xfrm>
            <a:custGeom>
              <a:avLst/>
              <a:gdLst/>
              <a:ahLst/>
              <a:cxnLst/>
              <a:rect l="l" t="t" r="r" b="b"/>
              <a:pathLst>
                <a:path w="268604" h="472440">
                  <a:moveTo>
                    <a:pt x="268097" y="293243"/>
                  </a:moveTo>
                  <a:lnTo>
                    <a:pt x="177165" y="293243"/>
                  </a:lnTo>
                  <a:lnTo>
                    <a:pt x="177165" y="299720"/>
                  </a:lnTo>
                  <a:lnTo>
                    <a:pt x="173672" y="299720"/>
                  </a:lnTo>
                  <a:lnTo>
                    <a:pt x="173672" y="296545"/>
                  </a:lnTo>
                  <a:lnTo>
                    <a:pt x="177165" y="299720"/>
                  </a:lnTo>
                  <a:lnTo>
                    <a:pt x="177165" y="293243"/>
                  </a:lnTo>
                  <a:lnTo>
                    <a:pt x="177165" y="0"/>
                  </a:lnTo>
                  <a:lnTo>
                    <a:pt x="170180" y="0"/>
                  </a:lnTo>
                  <a:lnTo>
                    <a:pt x="170180" y="293370"/>
                  </a:lnTo>
                  <a:lnTo>
                    <a:pt x="170053" y="293370"/>
                  </a:lnTo>
                  <a:lnTo>
                    <a:pt x="170053" y="293243"/>
                  </a:lnTo>
                  <a:lnTo>
                    <a:pt x="170180" y="293370"/>
                  </a:lnTo>
                  <a:lnTo>
                    <a:pt x="170180" y="0"/>
                  </a:lnTo>
                  <a:lnTo>
                    <a:pt x="0" y="0"/>
                  </a:lnTo>
                  <a:lnTo>
                    <a:pt x="0" y="293243"/>
                  </a:lnTo>
                  <a:lnTo>
                    <a:pt x="6477" y="293243"/>
                  </a:lnTo>
                  <a:lnTo>
                    <a:pt x="0" y="299720"/>
                  </a:lnTo>
                  <a:lnTo>
                    <a:pt x="0" y="306324"/>
                  </a:lnTo>
                  <a:lnTo>
                    <a:pt x="13716" y="306324"/>
                  </a:lnTo>
                  <a:lnTo>
                    <a:pt x="13716" y="13081"/>
                  </a:lnTo>
                  <a:lnTo>
                    <a:pt x="163449" y="13081"/>
                  </a:lnTo>
                  <a:lnTo>
                    <a:pt x="163449" y="293370"/>
                  </a:lnTo>
                  <a:lnTo>
                    <a:pt x="163449" y="299720"/>
                  </a:lnTo>
                  <a:lnTo>
                    <a:pt x="163449" y="306070"/>
                  </a:lnTo>
                  <a:lnTo>
                    <a:pt x="177165" y="306070"/>
                  </a:lnTo>
                  <a:lnTo>
                    <a:pt x="177165" y="306324"/>
                  </a:lnTo>
                  <a:lnTo>
                    <a:pt x="236093" y="306324"/>
                  </a:lnTo>
                  <a:lnTo>
                    <a:pt x="88646" y="453263"/>
                  </a:lnTo>
                  <a:lnTo>
                    <a:pt x="83693" y="458089"/>
                  </a:lnTo>
                  <a:lnTo>
                    <a:pt x="83693" y="467868"/>
                  </a:lnTo>
                  <a:lnTo>
                    <a:pt x="88265" y="472440"/>
                  </a:lnTo>
                  <a:lnTo>
                    <a:pt x="93472" y="467233"/>
                  </a:lnTo>
                  <a:lnTo>
                    <a:pt x="251714" y="309499"/>
                  </a:lnTo>
                  <a:lnTo>
                    <a:pt x="268097" y="293243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125711" y="5327904"/>
              <a:ext cx="340995" cy="448309"/>
            </a:xfrm>
            <a:custGeom>
              <a:avLst/>
              <a:gdLst/>
              <a:ahLst/>
              <a:cxnLst/>
              <a:rect l="l" t="t" r="r" b="b"/>
              <a:pathLst>
                <a:path w="340995" h="448310">
                  <a:moveTo>
                    <a:pt x="147828" y="0"/>
                  </a:moveTo>
                  <a:lnTo>
                    <a:pt x="0" y="66294"/>
                  </a:lnTo>
                  <a:lnTo>
                    <a:pt x="118618" y="333121"/>
                  </a:lnTo>
                  <a:lnTo>
                    <a:pt x="44704" y="366268"/>
                  </a:lnTo>
                  <a:lnTo>
                    <a:pt x="258572" y="448056"/>
                  </a:lnTo>
                  <a:lnTo>
                    <a:pt x="340995" y="233807"/>
                  </a:lnTo>
                  <a:lnTo>
                    <a:pt x="267081" y="266826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116568" y="5318759"/>
              <a:ext cx="362585" cy="466090"/>
            </a:xfrm>
            <a:custGeom>
              <a:avLst/>
              <a:gdLst/>
              <a:ahLst/>
              <a:cxnLst/>
              <a:rect l="l" t="t" r="r" b="b"/>
              <a:pathLst>
                <a:path w="362584" h="466089">
                  <a:moveTo>
                    <a:pt x="362458" y="230505"/>
                  </a:moveTo>
                  <a:lnTo>
                    <a:pt x="338455" y="241185"/>
                  </a:lnTo>
                  <a:lnTo>
                    <a:pt x="338455" y="255905"/>
                  </a:lnTo>
                  <a:lnTo>
                    <a:pt x="264287" y="448691"/>
                  </a:lnTo>
                  <a:lnTo>
                    <a:pt x="71374" y="374523"/>
                  </a:lnTo>
                  <a:lnTo>
                    <a:pt x="125349" y="350520"/>
                  </a:lnTo>
                  <a:lnTo>
                    <a:pt x="137033" y="345313"/>
                  </a:lnTo>
                  <a:lnTo>
                    <a:pt x="17780" y="79121"/>
                  </a:lnTo>
                  <a:lnTo>
                    <a:pt x="151384" y="19304"/>
                  </a:lnTo>
                  <a:lnTo>
                    <a:pt x="154178" y="18034"/>
                  </a:lnTo>
                  <a:lnTo>
                    <a:pt x="159766" y="30734"/>
                  </a:lnTo>
                  <a:lnTo>
                    <a:pt x="272796" y="284988"/>
                  </a:lnTo>
                  <a:lnTo>
                    <a:pt x="273558" y="284734"/>
                  </a:lnTo>
                  <a:lnTo>
                    <a:pt x="282575" y="280670"/>
                  </a:lnTo>
                  <a:lnTo>
                    <a:pt x="338455" y="255905"/>
                  </a:lnTo>
                  <a:lnTo>
                    <a:pt x="338455" y="241185"/>
                  </a:lnTo>
                  <a:lnTo>
                    <a:pt x="279908" y="267208"/>
                  </a:lnTo>
                  <a:lnTo>
                    <a:pt x="160401" y="0"/>
                  </a:lnTo>
                  <a:lnTo>
                    <a:pt x="0" y="72009"/>
                  </a:lnTo>
                  <a:lnTo>
                    <a:pt x="11684" y="98171"/>
                  </a:lnTo>
                  <a:lnTo>
                    <a:pt x="119507" y="338836"/>
                  </a:lnTo>
                  <a:lnTo>
                    <a:pt x="36322" y="375920"/>
                  </a:lnTo>
                  <a:lnTo>
                    <a:pt x="56515" y="383540"/>
                  </a:lnTo>
                  <a:lnTo>
                    <a:pt x="261747" y="462153"/>
                  </a:lnTo>
                  <a:lnTo>
                    <a:pt x="270891" y="465582"/>
                  </a:lnTo>
                  <a:lnTo>
                    <a:pt x="272161" y="466090"/>
                  </a:lnTo>
                  <a:lnTo>
                    <a:pt x="353441" y="254254"/>
                  </a:lnTo>
                  <a:lnTo>
                    <a:pt x="362458" y="230505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262871" y="6166104"/>
              <a:ext cx="356870" cy="438784"/>
            </a:xfrm>
            <a:custGeom>
              <a:avLst/>
              <a:gdLst/>
              <a:ahLst/>
              <a:cxnLst/>
              <a:rect l="l" t="t" r="r" b="b"/>
              <a:pathLst>
                <a:path w="356870" h="438784">
                  <a:moveTo>
                    <a:pt x="213359" y="0"/>
                  </a:moveTo>
                  <a:lnTo>
                    <a:pt x="72008" y="257175"/>
                  </a:lnTo>
                  <a:lnTo>
                    <a:pt x="0" y="218059"/>
                  </a:lnTo>
                  <a:lnTo>
                    <a:pt x="64770" y="438785"/>
                  </a:lnTo>
                  <a:lnTo>
                    <a:pt x="287274" y="374396"/>
                  </a:lnTo>
                  <a:lnTo>
                    <a:pt x="215264" y="335280"/>
                  </a:lnTo>
                  <a:lnTo>
                    <a:pt x="356616" y="78105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250680" y="6370700"/>
              <a:ext cx="86487" cy="24307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331197" y="6156960"/>
              <a:ext cx="297180" cy="274955"/>
            </a:xfrm>
            <a:custGeom>
              <a:avLst/>
              <a:gdLst/>
              <a:ahLst/>
              <a:cxnLst/>
              <a:rect l="l" t="t" r="r" b="b"/>
              <a:pathLst>
                <a:path w="297179" h="274954">
                  <a:moveTo>
                    <a:pt x="141604" y="0"/>
                  </a:moveTo>
                  <a:lnTo>
                    <a:pt x="0" y="257428"/>
                  </a:lnTo>
                  <a:lnTo>
                    <a:pt x="5969" y="260603"/>
                  </a:lnTo>
                  <a:lnTo>
                    <a:pt x="5969" y="274446"/>
                  </a:lnTo>
                  <a:lnTo>
                    <a:pt x="140970" y="29082"/>
                  </a:lnTo>
                  <a:lnTo>
                    <a:pt x="140970" y="14985"/>
                  </a:lnTo>
                  <a:lnTo>
                    <a:pt x="150241" y="12318"/>
                  </a:lnTo>
                  <a:lnTo>
                    <a:pt x="150241" y="19938"/>
                  </a:lnTo>
                  <a:lnTo>
                    <a:pt x="278637" y="89915"/>
                  </a:lnTo>
                  <a:lnTo>
                    <a:pt x="281940" y="84073"/>
                  </a:lnTo>
                  <a:lnTo>
                    <a:pt x="284606" y="93217"/>
                  </a:lnTo>
                  <a:lnTo>
                    <a:pt x="284606" y="107314"/>
                  </a:lnTo>
                  <a:lnTo>
                    <a:pt x="297052" y="84708"/>
                  </a:lnTo>
                  <a:lnTo>
                    <a:pt x="14160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331452" y="6534276"/>
              <a:ext cx="216153" cy="7620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468231" y="6169278"/>
              <a:ext cx="147955" cy="379095"/>
            </a:xfrm>
            <a:custGeom>
              <a:avLst/>
              <a:gdLst/>
              <a:ahLst/>
              <a:cxnLst/>
              <a:rect l="l" t="t" r="r" b="b"/>
              <a:pathLst>
                <a:path w="147954" h="379095">
                  <a:moveTo>
                    <a:pt x="13208" y="0"/>
                  </a:moveTo>
                  <a:lnTo>
                    <a:pt x="3937" y="2667"/>
                  </a:lnTo>
                  <a:lnTo>
                    <a:pt x="3937" y="16764"/>
                  </a:lnTo>
                  <a:lnTo>
                    <a:pt x="9906" y="5969"/>
                  </a:lnTo>
                  <a:lnTo>
                    <a:pt x="13208" y="7620"/>
                  </a:lnTo>
                  <a:lnTo>
                    <a:pt x="13208" y="0"/>
                  </a:lnTo>
                  <a:close/>
                </a:path>
                <a:path w="147954" h="379095">
                  <a:moveTo>
                    <a:pt x="147574" y="80899"/>
                  </a:moveTo>
                  <a:lnTo>
                    <a:pt x="144907" y="71755"/>
                  </a:lnTo>
                  <a:lnTo>
                    <a:pt x="141605" y="77597"/>
                  </a:lnTo>
                  <a:lnTo>
                    <a:pt x="0" y="335026"/>
                  </a:lnTo>
                  <a:lnTo>
                    <a:pt x="12446" y="341757"/>
                  </a:lnTo>
                  <a:lnTo>
                    <a:pt x="63627" y="369570"/>
                  </a:lnTo>
                  <a:lnTo>
                    <a:pt x="77978" y="377317"/>
                  </a:lnTo>
                  <a:lnTo>
                    <a:pt x="79375" y="364998"/>
                  </a:lnTo>
                  <a:lnTo>
                    <a:pt x="79375" y="379095"/>
                  </a:lnTo>
                  <a:lnTo>
                    <a:pt x="99060" y="373380"/>
                  </a:lnTo>
                  <a:lnTo>
                    <a:pt x="18415" y="329692"/>
                  </a:lnTo>
                  <a:lnTo>
                    <a:pt x="147574" y="94996"/>
                  </a:lnTo>
                  <a:lnTo>
                    <a:pt x="147574" y="80899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279904" y="2703575"/>
              <a:ext cx="606425" cy="326390"/>
            </a:xfrm>
            <a:custGeom>
              <a:avLst/>
              <a:gdLst/>
              <a:ahLst/>
              <a:cxnLst/>
              <a:rect l="l" t="t" r="r" b="b"/>
              <a:pathLst>
                <a:path w="606425" h="326389">
                  <a:moveTo>
                    <a:pt x="552450" y="0"/>
                  </a:moveTo>
                  <a:lnTo>
                    <a:pt x="53975" y="0"/>
                  </a:lnTo>
                  <a:lnTo>
                    <a:pt x="32893" y="4190"/>
                  </a:lnTo>
                  <a:lnTo>
                    <a:pt x="15747" y="15875"/>
                  </a:lnTo>
                  <a:lnTo>
                    <a:pt x="4190" y="33020"/>
                  </a:lnTo>
                  <a:lnTo>
                    <a:pt x="0" y="54101"/>
                  </a:lnTo>
                  <a:lnTo>
                    <a:pt x="0" y="272034"/>
                  </a:lnTo>
                  <a:lnTo>
                    <a:pt x="4190" y="293115"/>
                  </a:lnTo>
                  <a:lnTo>
                    <a:pt x="15747" y="310261"/>
                  </a:lnTo>
                  <a:lnTo>
                    <a:pt x="32893" y="321945"/>
                  </a:lnTo>
                  <a:lnTo>
                    <a:pt x="53975" y="326136"/>
                  </a:lnTo>
                  <a:lnTo>
                    <a:pt x="552450" y="326136"/>
                  </a:lnTo>
                  <a:lnTo>
                    <a:pt x="573404" y="321945"/>
                  </a:lnTo>
                  <a:lnTo>
                    <a:pt x="590550" y="310261"/>
                  </a:lnTo>
                  <a:lnTo>
                    <a:pt x="602107" y="293115"/>
                  </a:lnTo>
                  <a:lnTo>
                    <a:pt x="606297" y="272034"/>
                  </a:lnTo>
                  <a:lnTo>
                    <a:pt x="606297" y="54101"/>
                  </a:lnTo>
                  <a:lnTo>
                    <a:pt x="602107" y="33020"/>
                  </a:lnTo>
                  <a:lnTo>
                    <a:pt x="590550" y="15875"/>
                  </a:lnTo>
                  <a:lnTo>
                    <a:pt x="573404" y="4190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64664" y="2691383"/>
              <a:ext cx="637540" cy="353695"/>
            </a:xfrm>
            <a:custGeom>
              <a:avLst/>
              <a:gdLst/>
              <a:ahLst/>
              <a:cxnLst/>
              <a:rect l="l" t="t" r="r" b="b"/>
              <a:pathLst>
                <a:path w="637539" h="353694">
                  <a:moveTo>
                    <a:pt x="637032" y="60579"/>
                  </a:moveTo>
                  <a:lnTo>
                    <a:pt x="635762" y="53467"/>
                  </a:lnTo>
                  <a:lnTo>
                    <a:pt x="614426" y="17018"/>
                  </a:lnTo>
                  <a:lnTo>
                    <a:pt x="610235" y="15252"/>
                  </a:lnTo>
                  <a:lnTo>
                    <a:pt x="610235" y="68453"/>
                  </a:lnTo>
                  <a:lnTo>
                    <a:pt x="610235" y="285496"/>
                  </a:lnTo>
                  <a:lnTo>
                    <a:pt x="585470" y="322707"/>
                  </a:lnTo>
                  <a:lnTo>
                    <a:pt x="573024" y="325882"/>
                  </a:lnTo>
                  <a:lnTo>
                    <a:pt x="67310" y="325755"/>
                  </a:lnTo>
                  <a:lnTo>
                    <a:pt x="34544" y="308102"/>
                  </a:lnTo>
                  <a:lnTo>
                    <a:pt x="27432" y="288671"/>
                  </a:lnTo>
                  <a:lnTo>
                    <a:pt x="27432" y="63246"/>
                  </a:lnTo>
                  <a:lnTo>
                    <a:pt x="49657" y="31877"/>
                  </a:lnTo>
                  <a:lnTo>
                    <a:pt x="64643" y="27432"/>
                  </a:lnTo>
                  <a:lnTo>
                    <a:pt x="574294" y="27432"/>
                  </a:lnTo>
                  <a:lnTo>
                    <a:pt x="578231" y="28067"/>
                  </a:lnTo>
                  <a:lnTo>
                    <a:pt x="606933" y="51943"/>
                  </a:lnTo>
                  <a:lnTo>
                    <a:pt x="610235" y="68453"/>
                  </a:lnTo>
                  <a:lnTo>
                    <a:pt x="610235" y="15252"/>
                  </a:lnTo>
                  <a:lnTo>
                    <a:pt x="575564" y="635"/>
                  </a:lnTo>
                  <a:lnTo>
                    <a:pt x="67310" y="0"/>
                  </a:lnTo>
                  <a:lnTo>
                    <a:pt x="46228" y="3683"/>
                  </a:lnTo>
                  <a:lnTo>
                    <a:pt x="12446" y="28956"/>
                  </a:lnTo>
                  <a:lnTo>
                    <a:pt x="635" y="61976"/>
                  </a:lnTo>
                  <a:lnTo>
                    <a:pt x="0" y="67818"/>
                  </a:lnTo>
                  <a:lnTo>
                    <a:pt x="0" y="286131"/>
                  </a:lnTo>
                  <a:lnTo>
                    <a:pt x="9398" y="319659"/>
                  </a:lnTo>
                  <a:lnTo>
                    <a:pt x="27432" y="339725"/>
                  </a:lnTo>
                  <a:lnTo>
                    <a:pt x="59309" y="352425"/>
                  </a:lnTo>
                  <a:lnTo>
                    <a:pt x="569722" y="353187"/>
                  </a:lnTo>
                  <a:lnTo>
                    <a:pt x="576961" y="352552"/>
                  </a:lnTo>
                  <a:lnTo>
                    <a:pt x="620014" y="330200"/>
                  </a:lnTo>
                  <a:lnTo>
                    <a:pt x="637032" y="291338"/>
                  </a:lnTo>
                  <a:lnTo>
                    <a:pt x="637032" y="60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2361945" y="2674523"/>
            <a:ext cx="1918335" cy="13023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500" b="1" spc="30" dirty="0">
                <a:latin typeface="Arial"/>
                <a:cs typeface="Arial"/>
              </a:rPr>
              <a:t>WP5</a:t>
            </a:r>
            <a:endParaRPr sz="15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5"/>
              </a:spcBef>
            </a:pPr>
            <a:r>
              <a:rPr sz="1500" b="1" spc="15" dirty="0">
                <a:latin typeface="Arial"/>
                <a:cs typeface="Arial"/>
              </a:rPr>
              <a:t>Emotional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50"/>
              </a:spcBef>
            </a:pPr>
            <a:r>
              <a:rPr sz="1500" b="1" spc="10" dirty="0">
                <a:latin typeface="Arial"/>
                <a:cs typeface="Arial"/>
              </a:rPr>
              <a:t>-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1" spc="-25" dirty="0">
                <a:latin typeface="Arial"/>
                <a:cs typeface="Arial"/>
              </a:rPr>
              <a:t>{v,a,d}</a:t>
            </a:r>
            <a:endParaRPr sz="1500">
              <a:latin typeface="Arial"/>
              <a:cs typeface="Arial"/>
            </a:endParaRPr>
          </a:p>
          <a:p>
            <a:pPr marL="466725" indent="-119380">
              <a:lnSpc>
                <a:spcPct val="100000"/>
              </a:lnSpc>
              <a:spcBef>
                <a:spcPts val="50"/>
              </a:spcBef>
              <a:buFont typeface="Arial"/>
              <a:buChar char="-"/>
              <a:tabLst>
                <a:tab pos="467359" algn="l"/>
              </a:tabLst>
            </a:pPr>
            <a:r>
              <a:rPr sz="1500" b="1" spc="-20" dirty="0">
                <a:latin typeface="Arial"/>
                <a:cs typeface="Arial"/>
              </a:rPr>
              <a:t>Target</a:t>
            </a:r>
            <a:endParaRPr sz="1500">
              <a:latin typeface="Arial"/>
              <a:cs typeface="Arial"/>
            </a:endParaRPr>
          </a:p>
          <a:p>
            <a:pPr marL="466725" indent="-119380">
              <a:lnSpc>
                <a:spcPct val="100000"/>
              </a:lnSpc>
              <a:spcBef>
                <a:spcPts val="45"/>
              </a:spcBef>
              <a:buFont typeface="Arial"/>
              <a:buChar char="-"/>
              <a:tabLst>
                <a:tab pos="467359" algn="l"/>
              </a:tabLst>
            </a:pPr>
            <a:r>
              <a:rPr sz="1500" b="1" spc="15" dirty="0">
                <a:latin typeface="Arial"/>
                <a:cs typeface="Arial"/>
              </a:rPr>
              <a:t>Polarity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2264664" y="4907279"/>
            <a:ext cx="637540" cy="353695"/>
            <a:chOff x="2264664" y="4907279"/>
            <a:chExt cx="637540" cy="353695"/>
          </a:xfrm>
        </p:grpSpPr>
        <p:sp>
          <p:nvSpPr>
            <p:cNvPr id="142" name="object 142"/>
            <p:cNvSpPr/>
            <p:nvPr/>
          </p:nvSpPr>
          <p:spPr>
            <a:xfrm>
              <a:off x="2279904" y="4919471"/>
              <a:ext cx="606425" cy="326390"/>
            </a:xfrm>
            <a:custGeom>
              <a:avLst/>
              <a:gdLst/>
              <a:ahLst/>
              <a:cxnLst/>
              <a:rect l="l" t="t" r="r" b="b"/>
              <a:pathLst>
                <a:path w="606425" h="326389">
                  <a:moveTo>
                    <a:pt x="552450" y="0"/>
                  </a:moveTo>
                  <a:lnTo>
                    <a:pt x="53975" y="0"/>
                  </a:lnTo>
                  <a:lnTo>
                    <a:pt x="32893" y="4190"/>
                  </a:lnTo>
                  <a:lnTo>
                    <a:pt x="15747" y="15875"/>
                  </a:lnTo>
                  <a:lnTo>
                    <a:pt x="4190" y="33019"/>
                  </a:lnTo>
                  <a:lnTo>
                    <a:pt x="0" y="54101"/>
                  </a:lnTo>
                  <a:lnTo>
                    <a:pt x="0" y="272033"/>
                  </a:lnTo>
                  <a:lnTo>
                    <a:pt x="4190" y="293115"/>
                  </a:lnTo>
                  <a:lnTo>
                    <a:pt x="15747" y="310261"/>
                  </a:lnTo>
                  <a:lnTo>
                    <a:pt x="32893" y="321944"/>
                  </a:lnTo>
                  <a:lnTo>
                    <a:pt x="53975" y="326136"/>
                  </a:lnTo>
                  <a:lnTo>
                    <a:pt x="552450" y="326136"/>
                  </a:lnTo>
                  <a:lnTo>
                    <a:pt x="573404" y="321944"/>
                  </a:lnTo>
                  <a:lnTo>
                    <a:pt x="590550" y="310261"/>
                  </a:lnTo>
                  <a:lnTo>
                    <a:pt x="602107" y="293115"/>
                  </a:lnTo>
                  <a:lnTo>
                    <a:pt x="606297" y="272033"/>
                  </a:lnTo>
                  <a:lnTo>
                    <a:pt x="606297" y="54101"/>
                  </a:lnTo>
                  <a:lnTo>
                    <a:pt x="602107" y="33019"/>
                  </a:lnTo>
                  <a:lnTo>
                    <a:pt x="590550" y="15875"/>
                  </a:lnTo>
                  <a:lnTo>
                    <a:pt x="573404" y="4190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264664" y="4907279"/>
              <a:ext cx="637540" cy="353695"/>
            </a:xfrm>
            <a:custGeom>
              <a:avLst/>
              <a:gdLst/>
              <a:ahLst/>
              <a:cxnLst/>
              <a:rect l="l" t="t" r="r" b="b"/>
              <a:pathLst>
                <a:path w="637539" h="353695">
                  <a:moveTo>
                    <a:pt x="637032" y="60579"/>
                  </a:moveTo>
                  <a:lnTo>
                    <a:pt x="635762" y="53467"/>
                  </a:lnTo>
                  <a:lnTo>
                    <a:pt x="614299" y="17145"/>
                  </a:lnTo>
                  <a:lnTo>
                    <a:pt x="610235" y="15417"/>
                  </a:lnTo>
                  <a:lnTo>
                    <a:pt x="610235" y="68453"/>
                  </a:lnTo>
                  <a:lnTo>
                    <a:pt x="610235" y="285496"/>
                  </a:lnTo>
                  <a:lnTo>
                    <a:pt x="585470" y="322707"/>
                  </a:lnTo>
                  <a:lnTo>
                    <a:pt x="573024" y="325882"/>
                  </a:lnTo>
                  <a:lnTo>
                    <a:pt x="67310" y="325755"/>
                  </a:lnTo>
                  <a:lnTo>
                    <a:pt x="34544" y="308102"/>
                  </a:lnTo>
                  <a:lnTo>
                    <a:pt x="27432" y="288671"/>
                  </a:lnTo>
                  <a:lnTo>
                    <a:pt x="27432" y="63246"/>
                  </a:lnTo>
                  <a:lnTo>
                    <a:pt x="28067" y="59309"/>
                  </a:lnTo>
                  <a:lnTo>
                    <a:pt x="30734" y="51435"/>
                  </a:lnTo>
                  <a:lnTo>
                    <a:pt x="38481" y="38608"/>
                  </a:lnTo>
                  <a:lnTo>
                    <a:pt x="42418" y="36449"/>
                  </a:lnTo>
                  <a:lnTo>
                    <a:pt x="45720" y="33909"/>
                  </a:lnTo>
                  <a:lnTo>
                    <a:pt x="52959" y="29972"/>
                  </a:lnTo>
                  <a:lnTo>
                    <a:pt x="56896" y="28702"/>
                  </a:lnTo>
                  <a:lnTo>
                    <a:pt x="64643" y="27432"/>
                  </a:lnTo>
                  <a:lnTo>
                    <a:pt x="574294" y="27432"/>
                  </a:lnTo>
                  <a:lnTo>
                    <a:pt x="578231" y="28067"/>
                  </a:lnTo>
                  <a:lnTo>
                    <a:pt x="606933" y="51943"/>
                  </a:lnTo>
                  <a:lnTo>
                    <a:pt x="610235" y="68453"/>
                  </a:lnTo>
                  <a:lnTo>
                    <a:pt x="610235" y="15417"/>
                  </a:lnTo>
                  <a:lnTo>
                    <a:pt x="575564" y="635"/>
                  </a:lnTo>
                  <a:lnTo>
                    <a:pt x="67310" y="0"/>
                  </a:lnTo>
                  <a:lnTo>
                    <a:pt x="46228" y="3937"/>
                  </a:lnTo>
                  <a:lnTo>
                    <a:pt x="12446" y="28956"/>
                  </a:lnTo>
                  <a:lnTo>
                    <a:pt x="635" y="61976"/>
                  </a:lnTo>
                  <a:lnTo>
                    <a:pt x="0" y="67818"/>
                  </a:lnTo>
                  <a:lnTo>
                    <a:pt x="0" y="286131"/>
                  </a:lnTo>
                  <a:lnTo>
                    <a:pt x="9398" y="319659"/>
                  </a:lnTo>
                  <a:lnTo>
                    <a:pt x="27432" y="339725"/>
                  </a:lnTo>
                  <a:lnTo>
                    <a:pt x="58420" y="352298"/>
                  </a:lnTo>
                  <a:lnTo>
                    <a:pt x="569722" y="353187"/>
                  </a:lnTo>
                  <a:lnTo>
                    <a:pt x="583438" y="351917"/>
                  </a:lnTo>
                  <a:lnTo>
                    <a:pt x="619887" y="330073"/>
                  </a:lnTo>
                  <a:lnTo>
                    <a:pt x="637032" y="291338"/>
                  </a:lnTo>
                  <a:lnTo>
                    <a:pt x="637032" y="60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2688463" y="4430014"/>
            <a:ext cx="1776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" dirty="0">
                <a:latin typeface="Arial"/>
                <a:cs typeface="Arial"/>
              </a:rPr>
              <a:t>-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“SuperClassifier”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2361945" y="4612284"/>
            <a:ext cx="1260475" cy="598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26390">
              <a:lnSpc>
                <a:spcPct val="125299"/>
              </a:lnSpc>
              <a:spcBef>
                <a:spcPts val="90"/>
              </a:spcBef>
            </a:pPr>
            <a:r>
              <a:rPr sz="1500" spc="10" dirty="0">
                <a:latin typeface="Arial"/>
                <a:cs typeface="Arial"/>
              </a:rPr>
              <a:t>-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“ANEW”  </a:t>
            </a:r>
            <a:r>
              <a:rPr sz="1500" b="1" spc="30" dirty="0">
                <a:latin typeface="Arial"/>
                <a:cs typeface="Arial"/>
              </a:rPr>
              <a:t>WP3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8715882" y="6656958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888888"/>
                </a:solidFill>
                <a:latin typeface="Carlito"/>
                <a:cs typeface="Carlito"/>
              </a:rPr>
              <a:t>63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title"/>
          </p:nvPr>
        </p:nvSpPr>
        <p:spPr>
          <a:xfrm>
            <a:off x="3453765" y="654177"/>
            <a:ext cx="52349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5" dirty="0">
                <a:latin typeface="Carlito"/>
                <a:cs typeface="Carlito"/>
              </a:rPr>
              <a:t>Systemy </a:t>
            </a:r>
            <a:r>
              <a:rPr sz="5400" spc="-55" dirty="0">
                <a:latin typeface="Carlito"/>
                <a:cs typeface="Carlito"/>
              </a:rPr>
              <a:t>call</a:t>
            </a:r>
            <a:r>
              <a:rPr sz="5400" spc="-254" dirty="0">
                <a:latin typeface="Carlito"/>
                <a:cs typeface="Carlito"/>
              </a:rPr>
              <a:t> </a:t>
            </a:r>
            <a:r>
              <a:rPr sz="5400" spc="-65" dirty="0">
                <a:latin typeface="Carlito"/>
                <a:cs typeface="Carlito"/>
              </a:rPr>
              <a:t>center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9672" y="2133600"/>
            <a:ext cx="6830695" cy="4084320"/>
            <a:chOff x="2709672" y="2133600"/>
            <a:chExt cx="6830695" cy="4084320"/>
          </a:xfrm>
        </p:grpSpPr>
        <p:sp>
          <p:nvSpPr>
            <p:cNvPr id="3" name="object 3"/>
            <p:cNvSpPr/>
            <p:nvPr/>
          </p:nvSpPr>
          <p:spPr>
            <a:xfrm>
              <a:off x="3429000" y="2133600"/>
              <a:ext cx="6108191" cy="40812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42432" y="3413760"/>
              <a:ext cx="3797808" cy="2804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42432" y="3413759"/>
              <a:ext cx="3797935" cy="2804160"/>
            </a:xfrm>
            <a:custGeom>
              <a:avLst/>
              <a:gdLst/>
              <a:ahLst/>
              <a:cxnLst/>
              <a:rect l="l" t="t" r="r" b="b"/>
              <a:pathLst>
                <a:path w="3797934" h="2804160">
                  <a:moveTo>
                    <a:pt x="3797681" y="1270"/>
                  </a:moveTo>
                  <a:lnTo>
                    <a:pt x="3795776" y="0"/>
                  </a:lnTo>
                  <a:lnTo>
                    <a:pt x="3789934" y="0"/>
                  </a:lnTo>
                  <a:lnTo>
                    <a:pt x="3789934" y="7874"/>
                  </a:lnTo>
                  <a:lnTo>
                    <a:pt x="3789934" y="2795397"/>
                  </a:lnTo>
                  <a:lnTo>
                    <a:pt x="8496" y="2795397"/>
                  </a:lnTo>
                  <a:lnTo>
                    <a:pt x="8496" y="3949"/>
                  </a:lnTo>
                  <a:lnTo>
                    <a:pt x="8509" y="7874"/>
                  </a:lnTo>
                  <a:lnTo>
                    <a:pt x="3789934" y="7874"/>
                  </a:lnTo>
                  <a:lnTo>
                    <a:pt x="3789934" y="0"/>
                  </a:lnTo>
                  <a:lnTo>
                    <a:pt x="1905" y="0"/>
                  </a:lnTo>
                  <a:lnTo>
                    <a:pt x="0" y="1270"/>
                  </a:lnTo>
                  <a:lnTo>
                    <a:pt x="0" y="2801874"/>
                  </a:lnTo>
                  <a:lnTo>
                    <a:pt x="1905" y="2803779"/>
                  </a:lnTo>
                  <a:lnTo>
                    <a:pt x="3937" y="2803779"/>
                  </a:lnTo>
                  <a:lnTo>
                    <a:pt x="8509" y="2803779"/>
                  </a:lnTo>
                  <a:lnTo>
                    <a:pt x="3789934" y="2803779"/>
                  </a:lnTo>
                  <a:lnTo>
                    <a:pt x="3793744" y="2803779"/>
                  </a:lnTo>
                  <a:lnTo>
                    <a:pt x="3795776" y="2803779"/>
                  </a:lnTo>
                  <a:lnTo>
                    <a:pt x="3797681" y="2801874"/>
                  </a:lnTo>
                  <a:lnTo>
                    <a:pt x="3797681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9672" y="4782311"/>
              <a:ext cx="2862072" cy="14325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60901" y="654177"/>
            <a:ext cx="38176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5" dirty="0">
                <a:latin typeface="Carlito"/>
                <a:cs typeface="Carlito"/>
              </a:rPr>
              <a:t>Virtual</a:t>
            </a:r>
            <a:r>
              <a:rPr sz="5400" spc="-175" dirty="0">
                <a:latin typeface="Carlito"/>
                <a:cs typeface="Carlito"/>
              </a:rPr>
              <a:t> </a:t>
            </a:r>
            <a:r>
              <a:rPr sz="5400" spc="-65" dirty="0">
                <a:latin typeface="Carlito"/>
                <a:cs typeface="Carlito"/>
              </a:rPr>
              <a:t>Reality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85416" y="2200655"/>
            <a:ext cx="5434965" cy="4806950"/>
            <a:chOff x="2185416" y="2200655"/>
            <a:chExt cx="5434965" cy="4806950"/>
          </a:xfrm>
        </p:grpSpPr>
        <p:sp>
          <p:nvSpPr>
            <p:cNvPr id="3" name="object 3"/>
            <p:cNvSpPr/>
            <p:nvPr/>
          </p:nvSpPr>
          <p:spPr>
            <a:xfrm>
              <a:off x="2185416" y="2840736"/>
              <a:ext cx="5434583" cy="41666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57272" y="2240279"/>
              <a:ext cx="758951" cy="646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8144" y="2200655"/>
              <a:ext cx="2249424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21093" y="2309622"/>
            <a:ext cx="297116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900" i="1" spc="35" dirty="0">
                <a:latin typeface="Times New Roman"/>
                <a:cs typeface="Times New Roman"/>
              </a:rPr>
              <a:t>p</a:t>
            </a:r>
            <a:r>
              <a:rPr sz="2900" spc="35" dirty="0">
                <a:latin typeface="Times New Roman"/>
                <a:cs typeface="Times New Roman"/>
              </a:rPr>
              <a:t>(</a:t>
            </a:r>
            <a:r>
              <a:rPr sz="2900" i="1" spc="35" dirty="0">
                <a:latin typeface="Times New Roman"/>
                <a:cs typeface="Times New Roman"/>
              </a:rPr>
              <a:t>e</a:t>
            </a:r>
            <a:r>
              <a:rPr sz="2900" i="1" spc="-229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|</a:t>
            </a:r>
            <a:r>
              <a:rPr sz="2900" spc="-190" dirty="0">
                <a:latin typeface="Times New Roman"/>
                <a:cs typeface="Times New Roman"/>
              </a:rPr>
              <a:t> </a:t>
            </a:r>
            <a:r>
              <a:rPr sz="2900" i="1" spc="20" dirty="0">
                <a:latin typeface="Times New Roman"/>
                <a:cs typeface="Times New Roman"/>
              </a:rPr>
              <a:t>ne</a:t>
            </a:r>
            <a:r>
              <a:rPr sz="2900" spc="20" dirty="0">
                <a:latin typeface="Times New Roman"/>
                <a:cs typeface="Times New Roman"/>
              </a:rPr>
              <a:t>)</a:t>
            </a:r>
            <a:r>
              <a:rPr sz="2900" spc="-1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Symbol"/>
                <a:cs typeface="Symbol"/>
              </a:rPr>
              <a:t></a:t>
            </a:r>
            <a:r>
              <a:rPr sz="2900" spc="275" dirty="0">
                <a:latin typeface="Times New Roman"/>
                <a:cs typeface="Times New Roman"/>
              </a:rPr>
              <a:t> </a:t>
            </a:r>
            <a:r>
              <a:rPr sz="2900" i="1" spc="35" dirty="0">
                <a:latin typeface="Times New Roman"/>
                <a:cs typeface="Times New Roman"/>
              </a:rPr>
              <a:t>p</a:t>
            </a:r>
            <a:r>
              <a:rPr sz="2900" spc="35" dirty="0">
                <a:latin typeface="Times New Roman"/>
                <a:cs typeface="Times New Roman"/>
              </a:rPr>
              <a:t>(</a:t>
            </a:r>
            <a:r>
              <a:rPr sz="2900" i="1" spc="35" dirty="0">
                <a:latin typeface="Times New Roman"/>
                <a:cs typeface="Times New Roman"/>
              </a:rPr>
              <a:t>e</a:t>
            </a:r>
            <a:r>
              <a:rPr sz="2900" i="1" spc="-2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|</a:t>
            </a:r>
            <a:r>
              <a:rPr sz="2900" spc="-240" dirty="0">
                <a:latin typeface="Times New Roman"/>
                <a:cs typeface="Times New Roman"/>
              </a:rPr>
              <a:t> </a:t>
            </a:r>
            <a:r>
              <a:rPr sz="2900" i="1" spc="5" dirty="0">
                <a:latin typeface="Times New Roman"/>
                <a:cs typeface="Times New Roman"/>
              </a:rPr>
              <a:t>e</a:t>
            </a:r>
            <a:r>
              <a:rPr sz="2900" spc="5" dirty="0">
                <a:latin typeface="Times New Roman"/>
                <a:cs typeface="Times New Roman"/>
              </a:rPr>
              <a:t>)</a:t>
            </a:r>
            <a:r>
              <a:rPr sz="2900" i="1" spc="5" dirty="0">
                <a:latin typeface="Times New Roman"/>
                <a:cs typeface="Times New Roman"/>
              </a:rPr>
              <a:t>n</a:t>
            </a:r>
            <a:r>
              <a:rPr sz="2850" i="1" spc="7" baseline="32163" dirty="0">
                <a:latin typeface="Symbol"/>
                <a:cs typeface="Symbol"/>
              </a:rPr>
              <a:t></a:t>
            </a:r>
            <a:endParaRPr sz="2850" baseline="32163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9678" y="3224530"/>
            <a:ext cx="2326640" cy="16687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5"/>
              </a:spcBef>
            </a:pPr>
            <a:r>
              <a:rPr sz="1500" b="1" spc="25" dirty="0">
                <a:latin typeface="Arial"/>
                <a:cs typeface="Arial"/>
              </a:rPr>
              <a:t>The </a:t>
            </a:r>
            <a:r>
              <a:rPr sz="1500" b="1" spc="20" dirty="0">
                <a:latin typeface="Arial"/>
                <a:cs typeface="Arial"/>
              </a:rPr>
              <a:t>presence </a:t>
            </a:r>
            <a:r>
              <a:rPr sz="1500" b="1" spc="15" dirty="0">
                <a:latin typeface="Arial"/>
                <a:cs typeface="Arial"/>
              </a:rPr>
              <a:t>of a</a:t>
            </a:r>
            <a:r>
              <a:rPr sz="1500" b="1" spc="-190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longer  cluster of </a:t>
            </a:r>
            <a:r>
              <a:rPr sz="1500" b="1" spc="20" dirty="0">
                <a:latin typeface="Arial"/>
                <a:cs typeface="Arial"/>
              </a:rPr>
              <a:t>coherent  </a:t>
            </a:r>
            <a:r>
              <a:rPr sz="1500" b="1" spc="15" dirty="0">
                <a:latin typeface="Arial"/>
                <a:cs typeface="Arial"/>
              </a:rPr>
              <a:t>emotional expressions  increases a </a:t>
            </a:r>
            <a:r>
              <a:rPr sz="1500" b="1" spc="10" dirty="0">
                <a:latin typeface="Arial"/>
                <a:cs typeface="Arial"/>
              </a:rPr>
              <a:t>possibility</a:t>
            </a:r>
            <a:r>
              <a:rPr sz="1500" b="1" spc="-210" dirty="0">
                <a:latin typeface="Arial"/>
                <a:cs typeface="Arial"/>
              </a:rPr>
              <a:t> </a:t>
            </a:r>
            <a:r>
              <a:rPr sz="1500" b="1" spc="10" dirty="0">
                <a:latin typeface="Arial"/>
                <a:cs typeface="Arial"/>
              </a:rPr>
              <a:t>to  </a:t>
            </a:r>
            <a:r>
              <a:rPr sz="1500" b="1" spc="15" dirty="0">
                <a:latin typeface="Arial"/>
                <a:cs typeface="Arial"/>
              </a:rPr>
              <a:t>follow </a:t>
            </a:r>
            <a:r>
              <a:rPr sz="1500" b="1" spc="10" dirty="0">
                <a:latin typeface="Arial"/>
                <a:cs typeface="Arial"/>
              </a:rPr>
              <a:t>the </a:t>
            </a:r>
            <a:r>
              <a:rPr sz="1500" b="1" spc="15" dirty="0">
                <a:latin typeface="Arial"/>
                <a:cs typeface="Arial"/>
              </a:rPr>
              <a:t>cluster by a  </a:t>
            </a:r>
            <a:r>
              <a:rPr sz="1500" b="1" spc="25" dirty="0">
                <a:latin typeface="Arial"/>
                <a:cs typeface="Arial"/>
              </a:rPr>
              <a:t>comment with </a:t>
            </a:r>
            <a:r>
              <a:rPr sz="1500" b="1" spc="15" dirty="0">
                <a:latin typeface="Arial"/>
                <a:cs typeface="Arial"/>
              </a:rPr>
              <a:t>the </a:t>
            </a:r>
            <a:r>
              <a:rPr sz="1500" b="1" spc="25" dirty="0">
                <a:latin typeface="Arial"/>
                <a:cs typeface="Arial"/>
              </a:rPr>
              <a:t>same  </a:t>
            </a:r>
            <a:r>
              <a:rPr sz="1500" b="1" spc="15" dirty="0">
                <a:latin typeface="Arial"/>
                <a:cs typeface="Arial"/>
              </a:rPr>
              <a:t>emotion.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2202" y="7354265"/>
            <a:ext cx="8037195" cy="260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15" dirty="0">
                <a:latin typeface="Arial"/>
                <a:cs typeface="Arial"/>
              </a:rPr>
              <a:t>Conditional</a:t>
            </a:r>
            <a:r>
              <a:rPr sz="1500" b="1" spc="-50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probability</a:t>
            </a:r>
            <a:r>
              <a:rPr sz="1500" b="1" spc="-50" dirty="0">
                <a:latin typeface="Arial"/>
                <a:cs typeface="Arial"/>
              </a:rPr>
              <a:t> </a:t>
            </a:r>
            <a:r>
              <a:rPr sz="1500" b="1" spc="10" dirty="0">
                <a:latin typeface="Arial"/>
                <a:cs typeface="Arial"/>
              </a:rPr>
              <a:t>for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cluster</a:t>
            </a:r>
            <a:r>
              <a:rPr sz="1500" b="1" spc="-55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growth</a:t>
            </a:r>
            <a:r>
              <a:rPr sz="1500" b="1" spc="-35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increases</a:t>
            </a:r>
            <a:r>
              <a:rPr sz="1500" b="1" spc="-70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as</a:t>
            </a:r>
            <a:r>
              <a:rPr sz="1500" b="1" spc="-20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a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1" spc="25" dirty="0">
                <a:latin typeface="Arial"/>
                <a:cs typeface="Arial"/>
              </a:rPr>
              <a:t>power-law</a:t>
            </a:r>
            <a:r>
              <a:rPr sz="1500" b="1" spc="-70" dirty="0">
                <a:latin typeface="Arial"/>
                <a:cs typeface="Arial"/>
              </a:rPr>
              <a:t> </a:t>
            </a:r>
            <a:r>
              <a:rPr sz="1500" b="1" spc="20" dirty="0">
                <a:latin typeface="Arial"/>
                <a:cs typeface="Arial"/>
              </a:rPr>
              <a:t>with</a:t>
            </a:r>
            <a:r>
              <a:rPr sz="1500" b="1" spc="-40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cluster</a:t>
            </a:r>
            <a:r>
              <a:rPr sz="1500" b="1" spc="-70" dirty="0">
                <a:latin typeface="Arial"/>
                <a:cs typeface="Arial"/>
              </a:rPr>
              <a:t> </a:t>
            </a:r>
            <a:r>
              <a:rPr sz="1500" b="1" spc="15" dirty="0">
                <a:latin typeface="Arial"/>
                <a:cs typeface="Arial"/>
              </a:rPr>
              <a:t>length.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51176" y="2173223"/>
            <a:ext cx="4026535" cy="731520"/>
            <a:chOff x="2551176" y="2173223"/>
            <a:chExt cx="4026535" cy="731520"/>
          </a:xfrm>
        </p:grpSpPr>
        <p:sp>
          <p:nvSpPr>
            <p:cNvPr id="10" name="object 10"/>
            <p:cNvSpPr/>
            <p:nvPr/>
          </p:nvSpPr>
          <p:spPr>
            <a:xfrm>
              <a:off x="5818632" y="2203703"/>
              <a:ext cx="758952" cy="649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51176" y="2173223"/>
              <a:ext cx="3181985" cy="731520"/>
            </a:xfrm>
            <a:custGeom>
              <a:avLst/>
              <a:gdLst/>
              <a:ahLst/>
              <a:cxnLst/>
              <a:rect l="l" t="t" r="r" b="b"/>
              <a:pathLst>
                <a:path w="3181985" h="731519">
                  <a:moveTo>
                    <a:pt x="3181858" y="0"/>
                  </a:moveTo>
                  <a:lnTo>
                    <a:pt x="3174111" y="0"/>
                  </a:lnTo>
                  <a:lnTo>
                    <a:pt x="3174111" y="8509"/>
                  </a:lnTo>
                  <a:lnTo>
                    <a:pt x="3174111" y="723773"/>
                  </a:lnTo>
                  <a:lnTo>
                    <a:pt x="7874" y="723773"/>
                  </a:lnTo>
                  <a:lnTo>
                    <a:pt x="7874" y="8509"/>
                  </a:lnTo>
                  <a:lnTo>
                    <a:pt x="3174111" y="8509"/>
                  </a:lnTo>
                  <a:lnTo>
                    <a:pt x="3174111" y="0"/>
                  </a:lnTo>
                  <a:lnTo>
                    <a:pt x="0" y="0"/>
                  </a:lnTo>
                  <a:lnTo>
                    <a:pt x="0" y="731520"/>
                  </a:lnTo>
                  <a:lnTo>
                    <a:pt x="3937" y="731520"/>
                  </a:lnTo>
                  <a:lnTo>
                    <a:pt x="7874" y="731520"/>
                  </a:lnTo>
                  <a:lnTo>
                    <a:pt x="3174111" y="731520"/>
                  </a:lnTo>
                  <a:lnTo>
                    <a:pt x="3177921" y="731520"/>
                  </a:lnTo>
                  <a:lnTo>
                    <a:pt x="3181858" y="731520"/>
                  </a:lnTo>
                  <a:lnTo>
                    <a:pt x="31818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68421" y="654177"/>
            <a:ext cx="5404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0" dirty="0">
                <a:latin typeface="Carlito"/>
                <a:cs typeface="Carlito"/>
              </a:rPr>
              <a:t>Homofilia </a:t>
            </a:r>
            <a:r>
              <a:rPr sz="5400" dirty="0">
                <a:latin typeface="Carlito"/>
                <a:cs typeface="Carlito"/>
              </a:rPr>
              <a:t>&amp;</a:t>
            </a:r>
            <a:r>
              <a:rPr sz="5400" spc="-340" dirty="0">
                <a:latin typeface="Carlito"/>
                <a:cs typeface="Carlito"/>
              </a:rPr>
              <a:t> </a:t>
            </a:r>
            <a:r>
              <a:rPr sz="5400" spc="-60" dirty="0">
                <a:latin typeface="Carlito"/>
                <a:cs typeface="Carlito"/>
              </a:rPr>
              <a:t>Emocje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4935" y="1828800"/>
            <a:ext cx="7900670" cy="5843270"/>
            <a:chOff x="2154935" y="1828800"/>
            <a:chExt cx="7900670" cy="5843270"/>
          </a:xfrm>
        </p:grpSpPr>
        <p:sp>
          <p:nvSpPr>
            <p:cNvPr id="3" name="object 3"/>
            <p:cNvSpPr/>
            <p:nvPr/>
          </p:nvSpPr>
          <p:spPr>
            <a:xfrm>
              <a:off x="2270759" y="1828800"/>
              <a:ext cx="7650480" cy="5736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4936" y="1828799"/>
              <a:ext cx="7900670" cy="5843270"/>
            </a:xfrm>
            <a:custGeom>
              <a:avLst/>
              <a:gdLst/>
              <a:ahLst/>
              <a:cxnLst/>
              <a:rect l="l" t="t" r="r" b="b"/>
              <a:pathLst>
                <a:path w="7900670" h="5843270">
                  <a:moveTo>
                    <a:pt x="7821168" y="5431790"/>
                  </a:moveTo>
                  <a:lnTo>
                    <a:pt x="0" y="5431790"/>
                  </a:lnTo>
                  <a:lnTo>
                    <a:pt x="0" y="5434596"/>
                  </a:lnTo>
                  <a:lnTo>
                    <a:pt x="0" y="5435473"/>
                  </a:lnTo>
                  <a:lnTo>
                    <a:pt x="0" y="5435600"/>
                  </a:lnTo>
                  <a:lnTo>
                    <a:pt x="0" y="5838698"/>
                  </a:lnTo>
                  <a:lnTo>
                    <a:pt x="0" y="5842635"/>
                  </a:lnTo>
                  <a:lnTo>
                    <a:pt x="0" y="5843016"/>
                  </a:lnTo>
                  <a:lnTo>
                    <a:pt x="7821168" y="5843016"/>
                  </a:lnTo>
                  <a:lnTo>
                    <a:pt x="7821168" y="5434596"/>
                  </a:lnTo>
                  <a:lnTo>
                    <a:pt x="7821168" y="5431790"/>
                  </a:lnTo>
                  <a:close/>
                </a:path>
                <a:path w="7900670" h="5843270">
                  <a:moveTo>
                    <a:pt x="7900416" y="0"/>
                  </a:moveTo>
                  <a:lnTo>
                    <a:pt x="82296" y="0"/>
                  </a:lnTo>
                  <a:lnTo>
                    <a:pt x="82296" y="9144"/>
                  </a:lnTo>
                  <a:lnTo>
                    <a:pt x="82296" y="23495"/>
                  </a:lnTo>
                  <a:lnTo>
                    <a:pt x="82296" y="1130935"/>
                  </a:lnTo>
                  <a:lnTo>
                    <a:pt x="82296" y="1141857"/>
                  </a:lnTo>
                  <a:lnTo>
                    <a:pt x="82296" y="1143000"/>
                  </a:lnTo>
                  <a:lnTo>
                    <a:pt x="7900416" y="1143000"/>
                  </a:lnTo>
                  <a:lnTo>
                    <a:pt x="7900416" y="9144"/>
                  </a:lnTo>
                  <a:lnTo>
                    <a:pt x="7900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8486" y="654177"/>
            <a:ext cx="79032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5" dirty="0">
                <a:latin typeface="Carlito"/>
                <a:cs typeface="Carlito"/>
              </a:rPr>
              <a:t>Systemy czatów </a:t>
            </a:r>
            <a:r>
              <a:rPr sz="5400" dirty="0">
                <a:latin typeface="Carlito"/>
                <a:cs typeface="Carlito"/>
              </a:rPr>
              <a:t>&amp; </a:t>
            </a:r>
            <a:r>
              <a:rPr sz="5400" spc="-60" dirty="0">
                <a:latin typeface="Carlito"/>
                <a:cs typeface="Carlito"/>
              </a:rPr>
              <a:t>kanały</a:t>
            </a:r>
            <a:r>
              <a:rPr sz="5400" spc="-434" dirty="0">
                <a:latin typeface="Carlito"/>
                <a:cs typeface="Carlito"/>
              </a:rPr>
              <a:t> </a:t>
            </a:r>
            <a:r>
              <a:rPr sz="5400" spc="-50" dirty="0">
                <a:latin typeface="Carlito"/>
                <a:cs typeface="Carlito"/>
              </a:rPr>
              <a:t>IRC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4613" y="749884"/>
            <a:ext cx="2302510" cy="600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50" spc="-80" dirty="0">
                <a:latin typeface="Trebuchet MS"/>
                <a:cs typeface="Trebuchet MS"/>
              </a:rPr>
              <a:t>CMXViewer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78772" y="6659880"/>
            <a:ext cx="508026" cy="426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15260" y="6598411"/>
            <a:ext cx="1359535" cy="4946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5" dirty="0">
                <a:latin typeface="Arial"/>
                <a:cs typeface="Arial"/>
              </a:rPr>
              <a:t>Workpackage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8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500" spc="15" dirty="0">
                <a:latin typeface="Arial"/>
                <a:cs typeface="Arial"/>
              </a:rPr>
              <a:t>(TUB)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36520" y="2596895"/>
            <a:ext cx="6918959" cy="4568825"/>
            <a:chOff x="2636520" y="2596895"/>
            <a:chExt cx="6918959" cy="4568825"/>
          </a:xfrm>
        </p:grpSpPr>
        <p:sp>
          <p:nvSpPr>
            <p:cNvPr id="6" name="object 6"/>
            <p:cNvSpPr/>
            <p:nvPr/>
          </p:nvSpPr>
          <p:spPr>
            <a:xfrm>
              <a:off x="2636520" y="6589775"/>
              <a:ext cx="6918959" cy="575945"/>
            </a:xfrm>
            <a:custGeom>
              <a:avLst/>
              <a:gdLst/>
              <a:ahLst/>
              <a:cxnLst/>
              <a:rect l="l" t="t" r="r" b="b"/>
              <a:pathLst>
                <a:path w="6918959" h="575945">
                  <a:moveTo>
                    <a:pt x="6918579" y="4572"/>
                  </a:moveTo>
                  <a:lnTo>
                    <a:pt x="6913372" y="0"/>
                  </a:lnTo>
                  <a:lnTo>
                    <a:pt x="6907530" y="0"/>
                  </a:lnTo>
                  <a:lnTo>
                    <a:pt x="6907530" y="21463"/>
                  </a:lnTo>
                  <a:lnTo>
                    <a:pt x="6896481" y="21539"/>
                  </a:lnTo>
                  <a:lnTo>
                    <a:pt x="6896481" y="554355"/>
                  </a:lnTo>
                  <a:lnTo>
                    <a:pt x="21463" y="554355"/>
                  </a:lnTo>
                  <a:lnTo>
                    <a:pt x="21463" y="21539"/>
                  </a:lnTo>
                  <a:lnTo>
                    <a:pt x="11049" y="21539"/>
                  </a:lnTo>
                  <a:lnTo>
                    <a:pt x="21463" y="21463"/>
                  </a:lnTo>
                  <a:lnTo>
                    <a:pt x="6896481" y="21463"/>
                  </a:lnTo>
                  <a:lnTo>
                    <a:pt x="6907530" y="21463"/>
                  </a:lnTo>
                  <a:lnTo>
                    <a:pt x="6907530" y="0"/>
                  </a:lnTo>
                  <a:lnTo>
                    <a:pt x="5207" y="0"/>
                  </a:lnTo>
                  <a:lnTo>
                    <a:pt x="0" y="4572"/>
                  </a:lnTo>
                  <a:lnTo>
                    <a:pt x="0" y="570611"/>
                  </a:lnTo>
                  <a:lnTo>
                    <a:pt x="5207" y="575818"/>
                  </a:lnTo>
                  <a:lnTo>
                    <a:pt x="11049" y="575818"/>
                  </a:lnTo>
                  <a:lnTo>
                    <a:pt x="21463" y="575818"/>
                  </a:lnTo>
                  <a:lnTo>
                    <a:pt x="6896481" y="575818"/>
                  </a:lnTo>
                  <a:lnTo>
                    <a:pt x="6907530" y="575818"/>
                  </a:lnTo>
                  <a:lnTo>
                    <a:pt x="6913372" y="575818"/>
                  </a:lnTo>
                  <a:lnTo>
                    <a:pt x="6918579" y="570611"/>
                  </a:lnTo>
                  <a:lnTo>
                    <a:pt x="6918579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08135" y="6068567"/>
              <a:ext cx="832103" cy="10637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5664" y="2596895"/>
              <a:ext cx="3639312" cy="3883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28206" y="3998923"/>
            <a:ext cx="2501265" cy="1029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>
              <a:lnSpc>
                <a:spcPts val="1510"/>
              </a:lnSpc>
            </a:pPr>
            <a:r>
              <a:rPr sz="1350" spc="10" dirty="0">
                <a:latin typeface="Arial"/>
                <a:cs typeface="Arial"/>
              </a:rPr>
              <a:t>Development of</a:t>
            </a:r>
            <a:r>
              <a:rPr sz="1350" spc="-15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Demonstrator</a:t>
            </a:r>
            <a:endParaRPr sz="1350">
              <a:latin typeface="Aria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35"/>
              </a:spcBef>
            </a:pPr>
            <a:r>
              <a:rPr sz="1350" spc="10" dirty="0">
                <a:latin typeface="Arial"/>
                <a:cs typeface="Arial"/>
              </a:rPr>
              <a:t>Software </a:t>
            </a:r>
            <a:r>
              <a:rPr sz="1350" dirty="0">
                <a:latin typeface="Arial"/>
                <a:cs typeface="Arial"/>
              </a:rPr>
              <a:t>CMXViewer </a:t>
            </a:r>
            <a:r>
              <a:rPr sz="1350" spc="5" dirty="0">
                <a:latin typeface="Arial"/>
                <a:cs typeface="Arial"/>
              </a:rPr>
              <a:t>(D</a:t>
            </a:r>
            <a:r>
              <a:rPr sz="1350" spc="-20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8.2):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tabLst>
                <a:tab pos="231140" algn="l"/>
              </a:tabLst>
            </a:pPr>
            <a:r>
              <a:rPr sz="1350" spc="5" dirty="0">
                <a:latin typeface="Arial"/>
                <a:cs typeface="Arial"/>
              </a:rPr>
              <a:t>•	</a:t>
            </a:r>
            <a:r>
              <a:rPr sz="1350" spc="10" dirty="0">
                <a:latin typeface="Arial"/>
                <a:cs typeface="Arial"/>
              </a:rPr>
              <a:t>Animated Graph</a:t>
            </a:r>
            <a:r>
              <a:rPr sz="1350" spc="-185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Visualization</a:t>
            </a:r>
            <a:endParaRPr sz="1350">
              <a:latin typeface="Arial"/>
              <a:cs typeface="Arial"/>
            </a:endParaRPr>
          </a:p>
          <a:p>
            <a:pPr marL="231140">
              <a:lnSpc>
                <a:spcPct val="100000"/>
              </a:lnSpc>
              <a:spcBef>
                <a:spcPts val="40"/>
              </a:spcBef>
            </a:pPr>
            <a:r>
              <a:rPr sz="1350" spc="5" dirty="0">
                <a:latin typeface="Arial"/>
                <a:cs typeface="Arial"/>
              </a:rPr>
              <a:t>representing</a:t>
            </a:r>
            <a:r>
              <a:rPr sz="1350" spc="-140" dirty="0">
                <a:latin typeface="Arial"/>
                <a:cs typeface="Arial"/>
              </a:rPr>
              <a:t> </a:t>
            </a:r>
            <a:r>
              <a:rPr sz="1350" spc="5" dirty="0">
                <a:latin typeface="Arial"/>
                <a:cs typeface="Arial"/>
              </a:rPr>
              <a:t>sentiment</a:t>
            </a:r>
            <a:endParaRPr sz="1350">
              <a:latin typeface="Arial"/>
              <a:cs typeface="Arial"/>
            </a:endParaRPr>
          </a:p>
          <a:p>
            <a:pPr marL="231140">
              <a:lnSpc>
                <a:spcPct val="100000"/>
              </a:lnSpc>
              <a:spcBef>
                <a:spcPts val="10"/>
              </a:spcBef>
            </a:pPr>
            <a:r>
              <a:rPr sz="1350" spc="10" dirty="0">
                <a:latin typeface="Arial"/>
                <a:cs typeface="Arial"/>
              </a:rPr>
              <a:t>propagation</a:t>
            </a:r>
            <a:r>
              <a:rPr sz="1350" spc="-150" dirty="0">
                <a:latin typeface="Arial"/>
                <a:cs typeface="Arial"/>
              </a:rPr>
              <a:t> </a:t>
            </a:r>
            <a:r>
              <a:rPr sz="1350" spc="10" dirty="0">
                <a:latin typeface="Arial"/>
                <a:cs typeface="Arial"/>
              </a:rPr>
              <a:t>processes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5506" y="5012563"/>
            <a:ext cx="2610485" cy="127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3840" marR="5080" indent="-231775">
              <a:lnSpc>
                <a:spcPct val="101699"/>
              </a:lnSpc>
              <a:spcBef>
                <a:spcPts val="90"/>
              </a:spcBef>
              <a:buChar char="•"/>
              <a:tabLst>
                <a:tab pos="243840" algn="l"/>
                <a:tab pos="244475" algn="l"/>
              </a:tabLst>
            </a:pPr>
            <a:r>
              <a:rPr sz="1350" spc="10" dirty="0">
                <a:latin typeface="Arial"/>
                <a:cs typeface="Arial"/>
              </a:rPr>
              <a:t>Dynamic </a:t>
            </a:r>
            <a:r>
              <a:rPr sz="1350" spc="5" dirty="0">
                <a:latin typeface="Arial"/>
                <a:cs typeface="Arial"/>
              </a:rPr>
              <a:t>visualization </a:t>
            </a:r>
            <a:r>
              <a:rPr sz="1350" spc="10" dirty="0">
                <a:latin typeface="Arial"/>
                <a:cs typeface="Arial"/>
              </a:rPr>
              <a:t>of  </a:t>
            </a:r>
            <a:r>
              <a:rPr sz="1350" spc="5" dirty="0">
                <a:latin typeface="Arial"/>
                <a:cs typeface="Arial"/>
              </a:rPr>
              <a:t>longitudinal </a:t>
            </a:r>
            <a:r>
              <a:rPr sz="1350" spc="10" dirty="0">
                <a:latin typeface="Arial"/>
                <a:cs typeface="Arial"/>
              </a:rPr>
              <a:t>network</a:t>
            </a:r>
            <a:r>
              <a:rPr sz="1350" spc="-285" dirty="0">
                <a:latin typeface="Arial"/>
                <a:cs typeface="Arial"/>
              </a:rPr>
              <a:t> </a:t>
            </a:r>
            <a:r>
              <a:rPr sz="1350" spc="10" dirty="0">
                <a:latin typeface="Arial"/>
                <a:cs typeface="Arial"/>
              </a:rPr>
              <a:t>data </a:t>
            </a:r>
            <a:r>
              <a:rPr sz="1350" spc="5" dirty="0">
                <a:latin typeface="Arial"/>
                <a:cs typeface="Arial"/>
              </a:rPr>
              <a:t>in </a:t>
            </a:r>
            <a:r>
              <a:rPr sz="1350" spc="10" dirty="0">
                <a:latin typeface="Arial"/>
                <a:cs typeface="Arial"/>
              </a:rPr>
              <a:t>2D  and 3D showing sentiment  </a:t>
            </a:r>
            <a:r>
              <a:rPr sz="1350" spc="5" dirty="0">
                <a:latin typeface="Arial"/>
                <a:cs typeface="Arial"/>
              </a:rPr>
              <a:t>dissemination</a:t>
            </a:r>
            <a:r>
              <a:rPr sz="1350" spc="-100" dirty="0">
                <a:latin typeface="Arial"/>
                <a:cs typeface="Arial"/>
              </a:rPr>
              <a:t> </a:t>
            </a:r>
            <a:r>
              <a:rPr sz="1350" spc="10" dirty="0">
                <a:latin typeface="Arial"/>
                <a:cs typeface="Arial"/>
              </a:rPr>
              <a:t>processes</a:t>
            </a:r>
            <a:endParaRPr sz="1350">
              <a:latin typeface="Arial"/>
              <a:cs typeface="Arial"/>
            </a:endParaRPr>
          </a:p>
          <a:p>
            <a:pPr marL="243840" marR="53975" indent="-231775">
              <a:lnSpc>
                <a:spcPct val="100699"/>
              </a:lnSpc>
              <a:buChar char="•"/>
              <a:tabLst>
                <a:tab pos="243840" algn="l"/>
                <a:tab pos="244475" algn="l"/>
              </a:tabLst>
            </a:pPr>
            <a:r>
              <a:rPr sz="1350" spc="5" dirty="0">
                <a:latin typeface="Arial"/>
                <a:cs typeface="Arial"/>
              </a:rPr>
              <a:t>Sentiment-based </a:t>
            </a:r>
            <a:r>
              <a:rPr sz="1350" spc="10" dirty="0">
                <a:latin typeface="Arial"/>
                <a:cs typeface="Arial"/>
              </a:rPr>
              <a:t>dynamic</a:t>
            </a:r>
            <a:r>
              <a:rPr sz="1350" spc="-195" dirty="0">
                <a:latin typeface="Arial"/>
                <a:cs typeface="Arial"/>
              </a:rPr>
              <a:t> </a:t>
            </a:r>
            <a:r>
              <a:rPr sz="1350" spc="10" dirty="0">
                <a:latin typeface="Arial"/>
                <a:cs typeface="Arial"/>
              </a:rPr>
              <a:t>link  coloring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17792" y="2602992"/>
            <a:ext cx="2813304" cy="2459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715882" y="6656958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888888"/>
                </a:solidFill>
                <a:latin typeface="Carlito"/>
                <a:cs typeface="Carlito"/>
              </a:rPr>
              <a:t>67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4317" y="7125716"/>
            <a:ext cx="16002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dirty="0">
                <a:solidFill>
                  <a:srgbClr val="888888"/>
                </a:solidFill>
                <a:latin typeface="Trebuchet MS"/>
                <a:cs typeface="Trebuchet MS"/>
              </a:rPr>
              <a:t>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5416" y="1636776"/>
            <a:ext cx="7821168" cy="5522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53742" y="7205853"/>
            <a:ext cx="76815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0" dirty="0">
                <a:latin typeface="Arial"/>
                <a:cs typeface="Arial"/>
              </a:rPr>
              <a:t>DIGG </a:t>
            </a:r>
            <a:r>
              <a:rPr sz="1500" spc="15" dirty="0">
                <a:latin typeface="Arial"/>
                <a:cs typeface="Arial"/>
              </a:rPr>
              <a:t>discussion </a:t>
            </a:r>
            <a:r>
              <a:rPr sz="1500" spc="20" dirty="0">
                <a:latin typeface="Arial"/>
                <a:cs typeface="Arial"/>
              </a:rPr>
              <a:t>network </a:t>
            </a:r>
            <a:r>
              <a:rPr sz="1500" spc="15" dirty="0">
                <a:latin typeface="Arial"/>
                <a:cs typeface="Arial"/>
              </a:rPr>
              <a:t>(Discussion ID </a:t>
            </a:r>
            <a:r>
              <a:rPr sz="1500" spc="-10" dirty="0">
                <a:latin typeface="Arial"/>
                <a:cs typeface="Arial"/>
              </a:rPr>
              <a:t>11223766) </a:t>
            </a:r>
            <a:r>
              <a:rPr sz="1500" spc="15" dirty="0">
                <a:latin typeface="Arial"/>
                <a:cs typeface="Arial"/>
              </a:rPr>
              <a:t>rendered with the </a:t>
            </a:r>
            <a:r>
              <a:rPr sz="1500" spc="10" dirty="0">
                <a:latin typeface="Arial"/>
                <a:cs typeface="Arial"/>
              </a:rPr>
              <a:t>CMXViewer</a:t>
            </a:r>
            <a:r>
              <a:rPr sz="1500" spc="-3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(TUB)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4200" y="304800"/>
            <a:ext cx="5306187" cy="116955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pl-PL" sz="3750" spc="-80" dirty="0">
                <a:latin typeface="Trebuchet MS"/>
                <a:cs typeface="Trebuchet MS"/>
              </a:rPr>
              <a:t>Premiera </a:t>
            </a:r>
            <a:r>
              <a:rPr lang="pl-PL" sz="3750" spc="-80" dirty="0" err="1">
                <a:latin typeface="Trebuchet MS"/>
                <a:cs typeface="Trebuchet MS"/>
              </a:rPr>
              <a:t>Huawei</a:t>
            </a:r>
            <a:r>
              <a:rPr lang="pl-PL" sz="3750" spc="-80" dirty="0">
                <a:latin typeface="Trebuchet MS"/>
                <a:cs typeface="Trebuchet MS"/>
              </a:rPr>
              <a:t> P30 </a:t>
            </a:r>
            <a:r>
              <a:rPr sz="3750" spc="-80" dirty="0" err="1">
                <a:latin typeface="Trebuchet MS"/>
                <a:cs typeface="Trebuchet MS"/>
              </a:rPr>
              <a:t>CMXViewer</a:t>
            </a:r>
            <a:endParaRPr sz="37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5873" y="7151622"/>
            <a:ext cx="1346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000" dirty="0">
                <a:solidFill>
                  <a:srgbClr val="888888"/>
                </a:solidFill>
                <a:latin typeface="Trebuchet MS"/>
                <a:cs typeface="Trebuchet MS"/>
              </a:rPr>
              <a:t>23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5416" y="1636776"/>
            <a:ext cx="7821168" cy="5864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68372" y="1752346"/>
            <a:ext cx="996315" cy="494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5"/>
              </a:spcBef>
            </a:pPr>
            <a:r>
              <a:rPr sz="1500" spc="15" dirty="0">
                <a:solidFill>
                  <a:srgbClr val="EDEBE0"/>
                </a:solidFill>
                <a:latin typeface="Arial"/>
                <a:cs typeface="Arial"/>
              </a:rPr>
              <a:t>Central  c</a:t>
            </a:r>
            <a:r>
              <a:rPr sz="1500" spc="20" dirty="0">
                <a:solidFill>
                  <a:srgbClr val="EDEBE0"/>
                </a:solidFill>
                <a:latin typeface="Arial"/>
                <a:cs typeface="Arial"/>
              </a:rPr>
              <a:t>o</a:t>
            </a:r>
            <a:r>
              <a:rPr sz="1500" spc="65" dirty="0">
                <a:solidFill>
                  <a:srgbClr val="EDEBE0"/>
                </a:solidFill>
                <a:latin typeface="Arial"/>
                <a:cs typeface="Arial"/>
              </a:rPr>
              <a:t>m</a:t>
            </a:r>
            <a:r>
              <a:rPr sz="1500" spc="20" dirty="0">
                <a:solidFill>
                  <a:srgbClr val="EDEBE0"/>
                </a:solidFill>
                <a:latin typeface="Arial"/>
                <a:cs typeface="Arial"/>
              </a:rPr>
              <a:t>pon</a:t>
            </a:r>
            <a:r>
              <a:rPr sz="1500" dirty="0">
                <a:solidFill>
                  <a:srgbClr val="EDEBE0"/>
                </a:solidFill>
                <a:latin typeface="Arial"/>
                <a:cs typeface="Arial"/>
              </a:rPr>
              <a:t>en</a:t>
            </a:r>
            <a:r>
              <a:rPr sz="1500" spc="10" dirty="0">
                <a:solidFill>
                  <a:srgbClr val="EDEBE0"/>
                </a:solidFill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04613" y="749884"/>
            <a:ext cx="2302510" cy="600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50" spc="-80" dirty="0">
                <a:latin typeface="Trebuchet MS"/>
                <a:cs typeface="Trebuchet MS"/>
              </a:rPr>
              <a:t>CMXViewer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9007" y="1752600"/>
            <a:ext cx="8382000" cy="6288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8698" y="8262315"/>
            <a:ext cx="1117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5873" y="7151622"/>
            <a:ext cx="1346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000" dirty="0">
                <a:solidFill>
                  <a:srgbClr val="888888"/>
                </a:solidFill>
                <a:latin typeface="Trebuchet MS"/>
                <a:cs typeface="Trebuchet MS"/>
              </a:rPr>
              <a:t>24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5416" y="1636776"/>
            <a:ext cx="7821168" cy="5864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54400" y="1814830"/>
            <a:ext cx="1026794" cy="494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5"/>
              </a:spcBef>
            </a:pPr>
            <a:r>
              <a:rPr sz="1500" spc="20" dirty="0">
                <a:solidFill>
                  <a:srgbClr val="EDEBE0"/>
                </a:solidFill>
                <a:latin typeface="Arial"/>
                <a:cs typeface="Arial"/>
              </a:rPr>
              <a:t>Negative  </a:t>
            </a:r>
            <a:r>
              <a:rPr sz="1500" spc="15" dirty="0">
                <a:solidFill>
                  <a:srgbClr val="EDEBE0"/>
                </a:solidFill>
                <a:latin typeface="Arial"/>
                <a:cs typeface="Arial"/>
              </a:rPr>
              <a:t>s</a:t>
            </a:r>
            <a:r>
              <a:rPr sz="1500" spc="20" dirty="0">
                <a:solidFill>
                  <a:srgbClr val="EDEBE0"/>
                </a:solidFill>
                <a:latin typeface="Arial"/>
                <a:cs typeface="Arial"/>
              </a:rPr>
              <a:t>ubne</a:t>
            </a:r>
            <a:r>
              <a:rPr sz="1500" spc="10" dirty="0">
                <a:solidFill>
                  <a:srgbClr val="EDEBE0"/>
                </a:solidFill>
                <a:latin typeface="Arial"/>
                <a:cs typeface="Arial"/>
              </a:rPr>
              <a:t>t</a:t>
            </a:r>
            <a:r>
              <a:rPr sz="1500" spc="40" dirty="0">
                <a:solidFill>
                  <a:srgbClr val="EDEBE0"/>
                </a:solidFill>
                <a:latin typeface="Arial"/>
                <a:cs typeface="Arial"/>
              </a:rPr>
              <a:t>w</a:t>
            </a:r>
            <a:r>
              <a:rPr sz="1500" dirty="0">
                <a:solidFill>
                  <a:srgbClr val="EDEBE0"/>
                </a:solidFill>
                <a:latin typeface="Arial"/>
                <a:cs typeface="Arial"/>
              </a:rPr>
              <a:t>or</a:t>
            </a:r>
            <a:r>
              <a:rPr sz="1500" spc="15" dirty="0">
                <a:solidFill>
                  <a:srgbClr val="EDEBE0"/>
                </a:solidFill>
                <a:latin typeface="Arial"/>
                <a:cs typeface="Arial"/>
              </a:rPr>
              <a:t>k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04613" y="749884"/>
            <a:ext cx="2302510" cy="600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50" spc="-80" dirty="0">
                <a:latin typeface="Trebuchet MS"/>
                <a:cs typeface="Trebuchet MS"/>
              </a:rPr>
              <a:t>CMXViewer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5873" y="7151622"/>
            <a:ext cx="1346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000" dirty="0">
                <a:solidFill>
                  <a:srgbClr val="888888"/>
                </a:solidFill>
                <a:latin typeface="Trebuchet MS"/>
                <a:cs typeface="Trebuchet MS"/>
              </a:rPr>
              <a:t>25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5416" y="1636776"/>
            <a:ext cx="7821168" cy="5864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84957" y="1814830"/>
            <a:ext cx="1026794" cy="494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5"/>
              </a:spcBef>
            </a:pPr>
            <a:r>
              <a:rPr sz="1500" spc="15" dirty="0">
                <a:solidFill>
                  <a:srgbClr val="EDEBE0"/>
                </a:solidFill>
                <a:latin typeface="Arial"/>
                <a:cs typeface="Arial"/>
              </a:rPr>
              <a:t>Positive  s</a:t>
            </a:r>
            <a:r>
              <a:rPr sz="1500" spc="20" dirty="0">
                <a:solidFill>
                  <a:srgbClr val="EDEBE0"/>
                </a:solidFill>
                <a:latin typeface="Arial"/>
                <a:cs typeface="Arial"/>
              </a:rPr>
              <a:t>ubne</a:t>
            </a:r>
            <a:r>
              <a:rPr sz="1500" spc="10" dirty="0">
                <a:solidFill>
                  <a:srgbClr val="EDEBE0"/>
                </a:solidFill>
                <a:latin typeface="Arial"/>
                <a:cs typeface="Arial"/>
              </a:rPr>
              <a:t>t</a:t>
            </a:r>
            <a:r>
              <a:rPr sz="1500" spc="40" dirty="0">
                <a:solidFill>
                  <a:srgbClr val="EDEBE0"/>
                </a:solidFill>
                <a:latin typeface="Arial"/>
                <a:cs typeface="Arial"/>
              </a:rPr>
              <a:t>w</a:t>
            </a:r>
            <a:r>
              <a:rPr sz="1500" dirty="0">
                <a:solidFill>
                  <a:srgbClr val="EDEBE0"/>
                </a:solidFill>
                <a:latin typeface="Arial"/>
                <a:cs typeface="Arial"/>
              </a:rPr>
              <a:t>or</a:t>
            </a:r>
            <a:r>
              <a:rPr sz="1500" spc="15" dirty="0">
                <a:solidFill>
                  <a:srgbClr val="EDEBE0"/>
                </a:solidFill>
                <a:latin typeface="Arial"/>
                <a:cs typeface="Arial"/>
              </a:rPr>
              <a:t>k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04613" y="749884"/>
            <a:ext cx="2302510" cy="600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50" spc="-80" dirty="0">
                <a:latin typeface="Trebuchet MS"/>
                <a:cs typeface="Trebuchet MS"/>
              </a:rPr>
              <a:t>CMXViewer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8582" y="6726808"/>
            <a:ext cx="2260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25" dirty="0">
                <a:solidFill>
                  <a:srgbClr val="888888"/>
                </a:solidFill>
                <a:latin typeface="Carlito"/>
                <a:cs typeface="Carlito"/>
              </a:rPr>
              <a:t>72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55652" y="2575794"/>
            <a:ext cx="7578530" cy="502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32528" y="414604"/>
            <a:ext cx="375475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80" dirty="0">
                <a:latin typeface="Carlito"/>
                <a:cs typeface="Carlito"/>
              </a:rPr>
              <a:t>S</a:t>
            </a:r>
            <a:r>
              <a:rPr sz="5400" spc="-70" dirty="0">
                <a:latin typeface="Carlito"/>
                <a:cs typeface="Carlito"/>
              </a:rPr>
              <a:t>e</a:t>
            </a:r>
            <a:r>
              <a:rPr sz="5400" spc="-80" dirty="0">
                <a:latin typeface="Carlito"/>
                <a:cs typeface="Carlito"/>
              </a:rPr>
              <a:t>n</a:t>
            </a:r>
            <a:r>
              <a:rPr sz="5400" spc="-75" dirty="0">
                <a:latin typeface="Carlito"/>
                <a:cs typeface="Carlito"/>
              </a:rPr>
              <a:t>s</a:t>
            </a:r>
            <a:r>
              <a:rPr sz="5400" spc="-65" dirty="0">
                <a:latin typeface="Carlito"/>
                <a:cs typeface="Carlito"/>
              </a:rPr>
              <a:t>i</a:t>
            </a:r>
            <a:r>
              <a:rPr sz="5400" spc="-80" dirty="0">
                <a:latin typeface="Carlito"/>
                <a:cs typeface="Carlito"/>
              </a:rPr>
              <a:t>S</a:t>
            </a:r>
            <a:r>
              <a:rPr sz="5400" spc="-85" dirty="0">
                <a:latin typeface="Carlito"/>
                <a:cs typeface="Carlito"/>
              </a:rPr>
              <a:t>t</a:t>
            </a:r>
            <a:r>
              <a:rPr sz="5400" spc="-80" dirty="0">
                <a:latin typeface="Carlito"/>
                <a:cs typeface="Carlito"/>
              </a:rPr>
              <a:t>r</a:t>
            </a:r>
            <a:r>
              <a:rPr sz="5400" spc="-70" dirty="0">
                <a:latin typeface="Carlito"/>
                <a:cs typeface="Carlito"/>
              </a:rPr>
              <a:t>e</a:t>
            </a:r>
            <a:r>
              <a:rPr sz="5400" spc="-80" dirty="0">
                <a:latin typeface="Carlito"/>
                <a:cs typeface="Carlito"/>
              </a:rPr>
              <a:t>n</a:t>
            </a:r>
            <a:r>
              <a:rPr sz="5400" spc="-70" dirty="0">
                <a:latin typeface="Carlito"/>
                <a:cs typeface="Carlito"/>
              </a:rPr>
              <a:t>g</a:t>
            </a:r>
            <a:r>
              <a:rPr sz="5400" spc="-85" dirty="0">
                <a:latin typeface="Carlito"/>
                <a:cs typeface="Carlito"/>
              </a:rPr>
              <a:t>t</a:t>
            </a:r>
            <a:r>
              <a:rPr sz="5400" dirty="0">
                <a:latin typeface="Carlito"/>
                <a:cs typeface="Carlito"/>
              </a:rPr>
              <a:t>h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8582" y="6726808"/>
            <a:ext cx="2260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25" dirty="0">
                <a:solidFill>
                  <a:srgbClr val="888888"/>
                </a:solidFill>
                <a:latin typeface="Carlito"/>
                <a:cs typeface="Carlito"/>
              </a:rPr>
              <a:t>73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1072" y="2155842"/>
            <a:ext cx="7031051" cy="5485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32528" y="414604"/>
            <a:ext cx="375475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80" dirty="0">
                <a:latin typeface="Carlito"/>
                <a:cs typeface="Carlito"/>
              </a:rPr>
              <a:t>S</a:t>
            </a:r>
            <a:r>
              <a:rPr sz="5400" spc="-70" dirty="0">
                <a:latin typeface="Carlito"/>
                <a:cs typeface="Carlito"/>
              </a:rPr>
              <a:t>e</a:t>
            </a:r>
            <a:r>
              <a:rPr sz="5400" spc="-80" dirty="0">
                <a:latin typeface="Carlito"/>
                <a:cs typeface="Carlito"/>
              </a:rPr>
              <a:t>n</a:t>
            </a:r>
            <a:r>
              <a:rPr sz="5400" spc="-75" dirty="0">
                <a:latin typeface="Carlito"/>
                <a:cs typeface="Carlito"/>
              </a:rPr>
              <a:t>s</a:t>
            </a:r>
            <a:r>
              <a:rPr sz="5400" spc="-65" dirty="0">
                <a:latin typeface="Carlito"/>
                <a:cs typeface="Carlito"/>
              </a:rPr>
              <a:t>i</a:t>
            </a:r>
            <a:r>
              <a:rPr sz="5400" spc="-80" dirty="0">
                <a:latin typeface="Carlito"/>
                <a:cs typeface="Carlito"/>
              </a:rPr>
              <a:t>S</a:t>
            </a:r>
            <a:r>
              <a:rPr sz="5400" spc="-85" dirty="0">
                <a:latin typeface="Carlito"/>
                <a:cs typeface="Carlito"/>
              </a:rPr>
              <a:t>t</a:t>
            </a:r>
            <a:r>
              <a:rPr sz="5400" spc="-80" dirty="0">
                <a:latin typeface="Carlito"/>
                <a:cs typeface="Carlito"/>
              </a:rPr>
              <a:t>r</a:t>
            </a:r>
            <a:r>
              <a:rPr sz="5400" spc="-70" dirty="0">
                <a:latin typeface="Carlito"/>
                <a:cs typeface="Carlito"/>
              </a:rPr>
              <a:t>e</a:t>
            </a:r>
            <a:r>
              <a:rPr sz="5400" spc="-80" dirty="0">
                <a:latin typeface="Carlito"/>
                <a:cs typeface="Carlito"/>
              </a:rPr>
              <a:t>n</a:t>
            </a:r>
            <a:r>
              <a:rPr sz="5400" spc="-70" dirty="0">
                <a:latin typeface="Carlito"/>
                <a:cs typeface="Carlito"/>
              </a:rPr>
              <a:t>g</a:t>
            </a:r>
            <a:r>
              <a:rPr sz="5400" spc="-85" dirty="0">
                <a:latin typeface="Carlito"/>
                <a:cs typeface="Carlito"/>
              </a:rPr>
              <a:t>t</a:t>
            </a:r>
            <a:r>
              <a:rPr sz="5400" dirty="0">
                <a:latin typeface="Carlito"/>
                <a:cs typeface="Carlito"/>
              </a:rPr>
              <a:t>h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15882" y="6656958"/>
            <a:ext cx="25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888888"/>
                </a:solidFill>
                <a:latin typeface="Carlito"/>
                <a:cs typeface="Carlito"/>
              </a:rPr>
              <a:t>74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7023" y="1609344"/>
            <a:ext cx="80010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6621" y="414604"/>
            <a:ext cx="2260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85" dirty="0">
                <a:latin typeface="Carlito"/>
                <a:cs typeface="Carlito"/>
              </a:rPr>
              <a:t>M</a:t>
            </a:r>
            <a:r>
              <a:rPr sz="5400" spc="-70" dirty="0">
                <a:latin typeface="Carlito"/>
                <a:cs typeface="Carlito"/>
              </a:rPr>
              <a:t>o</a:t>
            </a:r>
            <a:r>
              <a:rPr sz="5400" spc="-75" dirty="0">
                <a:latin typeface="Carlito"/>
                <a:cs typeface="Carlito"/>
              </a:rPr>
              <a:t>z</a:t>
            </a:r>
            <a:r>
              <a:rPr sz="5400" spc="-80" dirty="0">
                <a:latin typeface="Carlito"/>
                <a:cs typeface="Carlito"/>
              </a:rPr>
              <a:t>d</a:t>
            </a:r>
            <a:r>
              <a:rPr sz="5400" spc="-75" dirty="0">
                <a:latin typeface="Carlito"/>
                <a:cs typeface="Carlito"/>
              </a:rPr>
              <a:t>e</a:t>
            </a:r>
            <a:r>
              <a:rPr sz="5400" dirty="0">
                <a:latin typeface="Carlito"/>
                <a:cs typeface="Carlito"/>
              </a:rPr>
              <a:t>h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1757" y="654177"/>
            <a:ext cx="38334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5" dirty="0">
                <a:latin typeface="Carlito"/>
                <a:cs typeface="Carlito"/>
              </a:rPr>
              <a:t>Zbiory</a:t>
            </a:r>
            <a:r>
              <a:rPr sz="5400" spc="-180" dirty="0">
                <a:latin typeface="Carlito"/>
                <a:cs typeface="Carlito"/>
              </a:rPr>
              <a:t> </a:t>
            </a:r>
            <a:r>
              <a:rPr sz="5400" spc="-65" dirty="0">
                <a:latin typeface="Carlito"/>
                <a:cs typeface="Carlito"/>
              </a:rPr>
              <a:t>danych</a:t>
            </a:r>
            <a:endParaRPr sz="5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21814" y="6877634"/>
            <a:ext cx="6544945" cy="1413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https://snap.stanford.edu/data/web-Amazon.html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rlito"/>
              <a:cs typeface="Carlito"/>
            </a:endParaRPr>
          </a:p>
          <a:p>
            <a:pPr marL="5588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https://blog.cambridgespark.com/50-free-machine-learning-datasets-</a:t>
            </a:r>
            <a:endParaRPr sz="1800">
              <a:latin typeface="Carlito"/>
              <a:cs typeface="Carlito"/>
            </a:endParaRPr>
          </a:p>
          <a:p>
            <a:pPr marL="55880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sentiment-analysis-b9388f79c124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3857" y="1857390"/>
            <a:ext cx="6738923" cy="4241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4140" y="3682441"/>
            <a:ext cx="50063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70" dirty="0">
                <a:latin typeface="Carlito"/>
                <a:cs typeface="Carlito"/>
              </a:rPr>
              <a:t>Dziękuję </a:t>
            </a:r>
            <a:r>
              <a:rPr sz="5400" spc="-40" dirty="0">
                <a:latin typeface="Carlito"/>
                <a:cs typeface="Carlito"/>
              </a:rPr>
              <a:t>za</a:t>
            </a:r>
            <a:r>
              <a:rPr sz="5400" spc="-240" dirty="0">
                <a:latin typeface="Carlito"/>
                <a:cs typeface="Carlito"/>
              </a:rPr>
              <a:t> </a:t>
            </a:r>
            <a:r>
              <a:rPr sz="5400" spc="-60" dirty="0">
                <a:latin typeface="Carlito"/>
                <a:cs typeface="Carlito"/>
              </a:rPr>
              <a:t>uwagę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9135" y="1816988"/>
            <a:ext cx="50819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A6A6A6"/>
                </a:solidFill>
                <a:latin typeface="Arial"/>
                <a:cs typeface="Arial"/>
              </a:rPr>
              <a:t>Liczba </a:t>
            </a:r>
            <a:r>
              <a:rPr sz="2000" spc="-5" dirty="0">
                <a:solidFill>
                  <a:srgbClr val="A6A6A6"/>
                </a:solidFill>
                <a:latin typeface="Arial"/>
                <a:cs typeface="Arial"/>
              </a:rPr>
              <a:t>treści </a:t>
            </a:r>
            <a:r>
              <a:rPr sz="2000" spc="-10" dirty="0">
                <a:solidFill>
                  <a:srgbClr val="A6A6A6"/>
                </a:solidFill>
                <a:latin typeface="Arial"/>
                <a:cs typeface="Arial"/>
              </a:rPr>
              <a:t>w </a:t>
            </a:r>
            <a:r>
              <a:rPr sz="2000" spc="-20" dirty="0">
                <a:solidFill>
                  <a:srgbClr val="A6A6A6"/>
                </a:solidFill>
                <a:latin typeface="Arial"/>
                <a:cs typeface="Arial"/>
              </a:rPr>
              <a:t>podziale </a:t>
            </a:r>
            <a:r>
              <a:rPr sz="2000" spc="-10" dirty="0">
                <a:solidFill>
                  <a:srgbClr val="A6A6A6"/>
                </a:solidFill>
                <a:latin typeface="Arial"/>
                <a:cs typeface="Arial"/>
              </a:rPr>
              <a:t>na dni </a:t>
            </a:r>
            <a:r>
              <a:rPr sz="2000" spc="-5" dirty="0">
                <a:solidFill>
                  <a:srgbClr val="A6A6A6"/>
                </a:solidFill>
                <a:latin typeface="Arial"/>
                <a:cs typeface="Arial"/>
              </a:rPr>
              <a:t>– fraza</a:t>
            </a:r>
            <a:r>
              <a:rPr sz="2000" spc="24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A6A6A6"/>
                </a:solidFill>
                <a:latin typeface="Arial"/>
                <a:cs typeface="Arial"/>
              </a:rPr>
              <a:t>Tesco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32432" y="2645536"/>
            <a:ext cx="8058912" cy="3045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1497" y="6185408"/>
            <a:ext cx="804418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Zamieszczenie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filmu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wirusowego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„Nieemitowana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reklama </a:t>
            </a:r>
            <a:r>
              <a:rPr sz="1600" spc="-30" dirty="0">
                <a:solidFill>
                  <a:srgbClr val="7E7E7E"/>
                </a:solidFill>
                <a:latin typeface="Arial"/>
                <a:cs typeface="Arial"/>
              </a:rPr>
              <a:t>Tesco”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spowodowała bardzo 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dynamiczny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przyrost liczby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treści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dotyczących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marki </a:t>
            </a:r>
            <a:r>
              <a:rPr sz="1600" spc="-30" dirty="0">
                <a:solidFill>
                  <a:srgbClr val="7E7E7E"/>
                </a:solidFill>
                <a:latin typeface="Arial"/>
                <a:cs typeface="Arial"/>
              </a:rPr>
              <a:t>Tesco.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O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Ile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w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dniach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1-20 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października </a:t>
            </a:r>
            <a:r>
              <a:rPr sz="1600" spc="-35" dirty="0">
                <a:solidFill>
                  <a:srgbClr val="7E7E7E"/>
                </a:solidFill>
                <a:latin typeface="Arial"/>
                <a:cs typeface="Arial"/>
              </a:rPr>
              <a:t>2011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średnia dzienne liczba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treści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wynosiła 99, </a:t>
            </a:r>
            <a:r>
              <a:rPr sz="1600" spc="5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od 21 października do 31  października średnia dzienna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liczba treści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wzrosła </a:t>
            </a:r>
            <a:r>
              <a:rPr sz="1600" dirty="0">
                <a:solidFill>
                  <a:srgbClr val="7E7E7E"/>
                </a:solidFill>
                <a:latin typeface="Arial"/>
                <a:cs typeface="Arial"/>
              </a:rPr>
              <a:t>do</a:t>
            </a:r>
            <a:r>
              <a:rPr sz="1600" spc="-10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552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1800" y="1453896"/>
            <a:ext cx="6096000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50363" y="7009638"/>
            <a:ext cx="7616190" cy="1461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973455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A6A6A6"/>
                </a:solidFill>
                <a:latin typeface="Arial"/>
                <a:cs typeface="Arial"/>
              </a:rPr>
              <a:t>Treści polegały przede </a:t>
            </a:r>
            <a:r>
              <a:rPr sz="1600" dirty="0">
                <a:solidFill>
                  <a:srgbClr val="A6A6A6"/>
                </a:solidFill>
                <a:latin typeface="Arial"/>
                <a:cs typeface="Arial"/>
              </a:rPr>
              <a:t>wszystkim na zamieszczeniu linku do </a:t>
            </a:r>
            <a:r>
              <a:rPr sz="1600" spc="5" dirty="0">
                <a:solidFill>
                  <a:srgbClr val="A6A6A6"/>
                </a:solidFill>
                <a:latin typeface="Arial"/>
                <a:cs typeface="Arial"/>
              </a:rPr>
              <a:t>filmu  </a:t>
            </a:r>
            <a:r>
              <a:rPr sz="1600" spc="-5" dirty="0">
                <a:solidFill>
                  <a:srgbClr val="A6A6A6"/>
                </a:solidFill>
                <a:latin typeface="Arial"/>
                <a:cs typeface="Arial"/>
              </a:rPr>
              <a:t>wirusowego., </a:t>
            </a:r>
            <a:r>
              <a:rPr sz="1600" dirty="0">
                <a:solidFill>
                  <a:srgbClr val="A6A6A6"/>
                </a:solidFill>
                <a:latin typeface="Arial"/>
                <a:cs typeface="Arial"/>
              </a:rPr>
              <a:t>często </a:t>
            </a:r>
            <a:r>
              <a:rPr sz="1600" spc="-5" dirty="0">
                <a:solidFill>
                  <a:srgbClr val="A6A6A6"/>
                </a:solidFill>
                <a:latin typeface="Arial"/>
                <a:cs typeface="Arial"/>
              </a:rPr>
              <a:t>opatrzonego </a:t>
            </a:r>
            <a:r>
              <a:rPr sz="1600" spc="5" dirty="0">
                <a:solidFill>
                  <a:srgbClr val="A6A6A6"/>
                </a:solidFill>
                <a:latin typeface="Arial"/>
                <a:cs typeface="Arial"/>
              </a:rPr>
              <a:t>komentarzem. </a:t>
            </a:r>
            <a:r>
              <a:rPr sz="1600" dirty="0">
                <a:solidFill>
                  <a:srgbClr val="A6A6A6"/>
                </a:solidFill>
                <a:latin typeface="Arial"/>
                <a:cs typeface="Arial"/>
              </a:rPr>
              <a:t>98,4% treści zostało  zamieszczonych na Facebooku – </a:t>
            </a:r>
            <a:r>
              <a:rPr sz="1600" spc="-10" dirty="0">
                <a:solidFill>
                  <a:srgbClr val="A6A6A6"/>
                </a:solidFill>
                <a:latin typeface="Arial"/>
                <a:cs typeface="Arial"/>
              </a:rPr>
              <a:t>wynika </a:t>
            </a:r>
            <a:r>
              <a:rPr sz="1600" spc="5" dirty="0">
                <a:solidFill>
                  <a:srgbClr val="A6A6A6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A6A6A6"/>
                </a:solidFill>
                <a:latin typeface="Arial"/>
                <a:cs typeface="Arial"/>
              </a:rPr>
              <a:t>z </a:t>
            </a:r>
            <a:r>
              <a:rPr sz="1600" spc="-5" dirty="0">
                <a:solidFill>
                  <a:srgbClr val="A6A6A6"/>
                </a:solidFill>
                <a:latin typeface="Arial"/>
                <a:cs typeface="Arial"/>
              </a:rPr>
              <a:t>łatwości </a:t>
            </a:r>
            <a:r>
              <a:rPr sz="1600" spc="-10" dirty="0">
                <a:solidFill>
                  <a:srgbClr val="A6A6A6"/>
                </a:solidFill>
                <a:latin typeface="Arial"/>
                <a:cs typeface="Arial"/>
              </a:rPr>
              <a:t>rozpowszechniania  </a:t>
            </a:r>
            <a:r>
              <a:rPr sz="1600" dirty="0">
                <a:solidFill>
                  <a:srgbClr val="A6A6A6"/>
                </a:solidFill>
                <a:latin typeface="Arial"/>
                <a:cs typeface="Arial"/>
              </a:rPr>
              <a:t>interesujących treści </a:t>
            </a:r>
            <a:r>
              <a:rPr sz="1600" spc="5" dirty="0">
                <a:solidFill>
                  <a:srgbClr val="A6A6A6"/>
                </a:solidFill>
                <a:latin typeface="Arial"/>
                <a:cs typeface="Arial"/>
              </a:rPr>
              <a:t>w </a:t>
            </a:r>
            <a:r>
              <a:rPr sz="1600" dirty="0">
                <a:solidFill>
                  <a:srgbClr val="A6A6A6"/>
                </a:solidFill>
                <a:latin typeface="Arial"/>
                <a:cs typeface="Arial"/>
              </a:rPr>
              <a:t>tym </a:t>
            </a:r>
            <a:r>
              <a:rPr sz="1600" spc="-5" dirty="0">
                <a:solidFill>
                  <a:srgbClr val="A6A6A6"/>
                </a:solidFill>
                <a:latin typeface="Arial"/>
                <a:cs typeface="Arial"/>
              </a:rPr>
              <a:t>serwisie, </a:t>
            </a:r>
            <a:r>
              <a:rPr sz="1600" dirty="0">
                <a:solidFill>
                  <a:srgbClr val="A6A6A6"/>
                </a:solidFill>
                <a:latin typeface="Arial"/>
                <a:cs typeface="Arial"/>
              </a:rPr>
              <a:t>jak i z wielkości tego </a:t>
            </a:r>
            <a:r>
              <a:rPr sz="1600" spc="-5" dirty="0">
                <a:solidFill>
                  <a:srgbClr val="A6A6A6"/>
                </a:solidFill>
                <a:latin typeface="Arial"/>
                <a:cs typeface="Arial"/>
              </a:rPr>
              <a:t>serwisu </a:t>
            </a:r>
            <a:r>
              <a:rPr sz="1600" dirty="0">
                <a:solidFill>
                  <a:srgbClr val="A6A6A6"/>
                </a:solidFill>
                <a:latin typeface="Arial"/>
                <a:cs typeface="Arial"/>
              </a:rPr>
              <a:t>(liczby  </a:t>
            </a:r>
            <a:r>
              <a:rPr sz="1600" spc="-5" dirty="0">
                <a:solidFill>
                  <a:srgbClr val="A6A6A6"/>
                </a:solidFill>
                <a:latin typeface="Arial"/>
                <a:cs typeface="Arial"/>
              </a:rPr>
              <a:t>aktywnych</a:t>
            </a:r>
            <a:r>
              <a:rPr sz="160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A6A6A6"/>
                </a:solidFill>
                <a:latin typeface="Arial"/>
                <a:cs typeface="Arial"/>
              </a:rPr>
              <a:t>internautów)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54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Źródło:</a:t>
            </a:r>
            <a:r>
              <a:rPr sz="1200" spc="-114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Arial"/>
                <a:cs typeface="Arial"/>
              </a:rPr>
              <a:t>Brand24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7841" y="5036311"/>
            <a:ext cx="33000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Miejsce </a:t>
            </a:r>
            <a:r>
              <a:rPr sz="2000" spc="-15" dirty="0">
                <a:latin typeface="Arial"/>
                <a:cs typeface="Arial"/>
              </a:rPr>
              <a:t>zamieszczenia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treści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9185" y="5609463"/>
            <a:ext cx="6861801" cy="1005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Platforma</a:t>
            </a:r>
            <a:r>
              <a:rPr spc="-350" dirty="0"/>
              <a:t> </a:t>
            </a:r>
            <a:r>
              <a:rPr spc="-100" dirty="0"/>
              <a:t>Brand24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3185</Words>
  <Application>Microsoft Office PowerPoint</Application>
  <PresentationFormat>Niestandardowy</PresentationFormat>
  <Paragraphs>465</Paragraphs>
  <Slides>76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76</vt:i4>
      </vt:variant>
    </vt:vector>
  </HeadingPairs>
  <TitlesOfParts>
    <vt:vector size="84" baseType="lpstr">
      <vt:lpstr>Arial</vt:lpstr>
      <vt:lpstr>Calibri</vt:lpstr>
      <vt:lpstr>Carlito</vt:lpstr>
      <vt:lpstr>Symbol</vt:lpstr>
      <vt:lpstr>Times New Roman</vt:lpstr>
      <vt:lpstr>Trebuchet MS</vt:lpstr>
      <vt:lpstr>Wingdings</vt:lpstr>
      <vt:lpstr>Office Theme</vt:lpstr>
      <vt:lpstr>Projektowanie zorientowane na człowieka</vt:lpstr>
      <vt:lpstr>Analiza sentymentu</vt:lpstr>
      <vt:lpstr>Nowe firmy i zastosowania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Platforma Brand24</vt:lpstr>
      <vt:lpstr>Social Media Listening Center</vt:lpstr>
      <vt:lpstr>Publikacje, metody i algorytmy</vt:lpstr>
      <vt:lpstr>Publikacje, metody i algorytmy</vt:lpstr>
      <vt:lpstr>Źródła danych</vt:lpstr>
      <vt:lpstr>Zastosowania</vt:lpstr>
      <vt:lpstr>Poziomy abstrakcji</vt:lpstr>
      <vt:lpstr>Poziom encji i cech/aspektu</vt:lpstr>
      <vt:lpstr>Poziom encji i cech/aspektu</vt:lpstr>
      <vt:lpstr>Struktura opinii</vt:lpstr>
      <vt:lpstr>Docelowy obiekt opinii</vt:lpstr>
      <vt:lpstr>Encje i opinie</vt:lpstr>
      <vt:lpstr>Opinia powiązana z encją (Liu, Ch. 2010)</vt:lpstr>
      <vt:lpstr>Dekompozycja wpisu</vt:lpstr>
      <vt:lpstr>Subiektywizm vs obiektywizm</vt:lpstr>
      <vt:lpstr>Oceny racjonalne i emocjonalne</vt:lpstr>
      <vt:lpstr>Kierunki rozwojumetod</vt:lpstr>
      <vt:lpstr>Metody leksykonowe</vt:lpstr>
      <vt:lpstr>Metody leksykonowe</vt:lpstr>
      <vt:lpstr>Metody leksykonowe</vt:lpstr>
      <vt:lpstr>Metody leksykonowe</vt:lpstr>
      <vt:lpstr>WordNet</vt:lpstr>
      <vt:lpstr>SENTIWORDNET</vt:lpstr>
      <vt:lpstr>SENTIWORDNET</vt:lpstr>
      <vt:lpstr>SłowoSieć</vt:lpstr>
      <vt:lpstr>Prezentacja programu PowerPoint</vt:lpstr>
      <vt:lpstr>Metody oparte na korpusie</vt:lpstr>
      <vt:lpstr>Algorytm Turneya</vt:lpstr>
      <vt:lpstr>Algorytm Turneya</vt:lpstr>
      <vt:lpstr>Algorytm Turneya</vt:lpstr>
      <vt:lpstr>Metody statystyczne</vt:lpstr>
      <vt:lpstr>Metody statystyczne</vt:lpstr>
      <vt:lpstr>Klasyfikacja dokumentów</vt:lpstr>
      <vt:lpstr>Opinie aspektowe</vt:lpstr>
      <vt:lpstr>Opinie aspektowe i agregacja</vt:lpstr>
      <vt:lpstr>Amazon reviews</vt:lpstr>
      <vt:lpstr>Uczenie nadzorowane</vt:lpstr>
      <vt:lpstr>Budowanie zbiorów uczących</vt:lpstr>
      <vt:lpstr>Procedura weryfikacji metod</vt:lpstr>
      <vt:lpstr>Twitter &amp; SVM</vt:lpstr>
      <vt:lpstr>Twitter &amp; SVM</vt:lpstr>
      <vt:lpstr>Inne rozwiązania afektywne</vt:lpstr>
      <vt:lpstr>Detekcja emocji z głosu</vt:lpstr>
      <vt:lpstr>Systemy call center</vt:lpstr>
      <vt:lpstr>Virtual Reality</vt:lpstr>
      <vt:lpstr>Homofilia &amp; Emocje</vt:lpstr>
      <vt:lpstr>Systemy czatów &amp; kanały IRC</vt:lpstr>
      <vt:lpstr>CMXViewer</vt:lpstr>
      <vt:lpstr>Premiera Huawei P30 CMXViewer</vt:lpstr>
      <vt:lpstr>CMXViewer</vt:lpstr>
      <vt:lpstr>CMXViewer</vt:lpstr>
      <vt:lpstr>CMXViewer</vt:lpstr>
      <vt:lpstr>SensiStrength</vt:lpstr>
      <vt:lpstr>SensiStrength</vt:lpstr>
      <vt:lpstr>Mozdeh</vt:lpstr>
      <vt:lpstr>Zbiory danych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Sentiment Analysis</dc:title>
  <dc:creator>user</dc:creator>
  <cp:lastModifiedBy>Kamil Bortko</cp:lastModifiedBy>
  <cp:revision>2</cp:revision>
  <dcterms:created xsi:type="dcterms:W3CDTF">2020-11-16T20:04:37Z</dcterms:created>
  <dcterms:modified xsi:type="dcterms:W3CDTF">2021-11-16T12:17:11Z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2020-04-27T00:00:00Z</vt:filetime>
  </property>
  <property fmtid="{D5CDD505-2E9C-101B-9397-08002B2CF9AE}" pid="3" name="Creator">
    <vt:lpwstr>Microsoft® PowerPoint® dla Office 365</vt:lpwstr>
  </property>
  <property fmtid="{D5CDD505-2E9C-101B-9397-08002B2CF9AE}" pid="4" name="LastSaved">
    <vt:filetime>2020-11-16T00:00:00Z</vt:filetime>
  </property>
</Properties>
</file>